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4" r:id="rId4"/>
  </p:sldMasterIdLst>
  <p:notesMasterIdLst>
    <p:notesMasterId r:id="rId16"/>
  </p:notesMasterIdLst>
  <p:handoutMasterIdLst>
    <p:handoutMasterId r:id="rId17"/>
  </p:handoutMasterIdLst>
  <p:sldIdLst>
    <p:sldId id="256" r:id="rId5"/>
    <p:sldId id="847" r:id="rId6"/>
    <p:sldId id="842" r:id="rId7"/>
    <p:sldId id="843" r:id="rId8"/>
    <p:sldId id="848" r:id="rId9"/>
    <p:sldId id="844" r:id="rId10"/>
    <p:sldId id="845" r:id="rId11"/>
    <p:sldId id="846" r:id="rId12"/>
    <p:sldId id="660" r:id="rId13"/>
    <p:sldId id="831" r:id="rId14"/>
    <p:sldId id="849" r:id="rId15"/>
  </p:sldIdLst>
  <p:sldSz cx="12192000" cy="6858000"/>
  <p:notesSz cx="9601200" cy="7315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D480C7E-2B6F-4016-B3B1-3962EBC56CFB}">
          <p14:sldIdLst>
            <p14:sldId id="256"/>
            <p14:sldId id="847"/>
            <p14:sldId id="842"/>
            <p14:sldId id="843"/>
            <p14:sldId id="848"/>
            <p14:sldId id="844"/>
            <p14:sldId id="845"/>
            <p14:sldId id="846"/>
            <p14:sldId id="660"/>
            <p14:sldId id="831"/>
            <p14:sldId id="84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036362-3119-36F4-111C-DAFDBE655093}" name="German Ramos" initials="GR" userId="S::german.ramos@vuentica.com::8d4c400d-c3d1-4e3f-8177-20d4a109f0d9" providerId="AD"/>
  <p188:author id="{9DDB68BB-5B00-163D-E0D5-8821DBA93C5E}" name="Kenneth Willems" initials="KW" userId="S::kenneth.willems@vuentica.com::9c2d531f-c5c1-4bc0-b804-780cdd87a5b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th Willems" initials="KW" lastIdx="1" clrIdx="0">
    <p:extLst>
      <p:ext uri="{19B8F6BF-5375-455C-9EA6-DF929625EA0E}">
        <p15:presenceInfo xmlns:p15="http://schemas.microsoft.com/office/powerpoint/2012/main" userId="S::kenneth.willems@vuentica.com::9c2d531f-c5c1-4bc0-b804-780cdd87a5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BCC1"/>
    <a:srgbClr val="FD8C78"/>
    <a:srgbClr val="FF0000"/>
    <a:srgbClr val="83C5FF"/>
    <a:srgbClr val="DAA733"/>
    <a:srgbClr val="2F826A"/>
    <a:srgbClr val="1F586C"/>
    <a:srgbClr val="1D506F"/>
    <a:srgbClr val="193C74"/>
    <a:srgbClr val="F2F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1B2ADF-B5D2-4D72-9FFB-F63BE42CE831}" v="27" dt="2022-05-23T14:47:47.584"/>
    <p1510:client id="{349CC531-3609-497A-BA3B-56722E138B74}" v="1" dt="2022-05-23T14:55:40.99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75"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sorterViewPr>
    <p:cViewPr>
      <p:scale>
        <a:sx n="100" d="100"/>
        <a:sy n="100" d="100"/>
      </p:scale>
      <p:origin x="0" y="-480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3722A82-AB01-4750-987F-085F8A83F6D4}"/>
              </a:ext>
            </a:extLst>
          </p:cNvPr>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fr-BE"/>
          </a:p>
        </p:txBody>
      </p:sp>
      <p:sp>
        <p:nvSpPr>
          <p:cNvPr id="3" name="Espace réservé de la date 2">
            <a:extLst>
              <a:ext uri="{FF2B5EF4-FFF2-40B4-BE49-F238E27FC236}">
                <a16:creationId xmlns:a16="http://schemas.microsoft.com/office/drawing/2014/main" id="{3BB389F2-A057-401C-9A1D-07D37A0969CB}"/>
              </a:ext>
            </a:extLst>
          </p:cNvPr>
          <p:cNvSpPr>
            <a:spLocks noGrp="1"/>
          </p:cNvSpPr>
          <p:nvPr>
            <p:ph type="dt" sz="quarter" idx="1"/>
          </p:nvPr>
        </p:nvSpPr>
        <p:spPr>
          <a:xfrm>
            <a:off x="5438458" y="0"/>
            <a:ext cx="4160520" cy="367030"/>
          </a:xfrm>
          <a:prstGeom prst="rect">
            <a:avLst/>
          </a:prstGeom>
        </p:spPr>
        <p:txBody>
          <a:bodyPr vert="horz" lIns="96661" tIns="48331" rIns="96661" bIns="48331" rtlCol="0"/>
          <a:lstStyle>
            <a:lvl1pPr algn="r">
              <a:defRPr sz="1300"/>
            </a:lvl1pPr>
          </a:lstStyle>
          <a:p>
            <a:fld id="{41E4D905-D36C-47CA-8AD9-1A4F7138B1A0}" type="datetimeFigureOut">
              <a:rPr lang="fr-BE" smtClean="0"/>
              <a:t>25-05-22</a:t>
            </a:fld>
            <a:endParaRPr lang="fr-BE"/>
          </a:p>
        </p:txBody>
      </p:sp>
      <p:sp>
        <p:nvSpPr>
          <p:cNvPr id="4" name="Espace réservé du pied de page 3">
            <a:extLst>
              <a:ext uri="{FF2B5EF4-FFF2-40B4-BE49-F238E27FC236}">
                <a16:creationId xmlns:a16="http://schemas.microsoft.com/office/drawing/2014/main" id="{919F8F3F-F787-4C15-8D5A-905237D18887}"/>
              </a:ext>
            </a:extLst>
          </p:cNvPr>
          <p:cNvSpPr>
            <a:spLocks noGrp="1"/>
          </p:cNvSpPr>
          <p:nvPr>
            <p:ph type="ftr" sz="quarter" idx="2"/>
          </p:nvPr>
        </p:nvSpPr>
        <p:spPr>
          <a:xfrm>
            <a:off x="0" y="6948173"/>
            <a:ext cx="4160520" cy="367029"/>
          </a:xfrm>
          <a:prstGeom prst="rect">
            <a:avLst/>
          </a:prstGeom>
        </p:spPr>
        <p:txBody>
          <a:bodyPr vert="horz" lIns="96661" tIns="48331" rIns="96661" bIns="48331" rtlCol="0" anchor="b"/>
          <a:lstStyle>
            <a:lvl1pPr algn="l">
              <a:defRPr sz="1300"/>
            </a:lvl1pPr>
          </a:lstStyle>
          <a:p>
            <a:endParaRPr lang="fr-BE"/>
          </a:p>
        </p:txBody>
      </p:sp>
      <p:sp>
        <p:nvSpPr>
          <p:cNvPr id="5" name="Espace réservé du numéro de diapositive 4">
            <a:extLst>
              <a:ext uri="{FF2B5EF4-FFF2-40B4-BE49-F238E27FC236}">
                <a16:creationId xmlns:a16="http://schemas.microsoft.com/office/drawing/2014/main" id="{5A81F587-33B1-4C2F-A06F-59815464793D}"/>
              </a:ext>
            </a:extLst>
          </p:cNvPr>
          <p:cNvSpPr>
            <a:spLocks noGrp="1"/>
          </p:cNvSpPr>
          <p:nvPr>
            <p:ph type="sldNum" sz="quarter" idx="3"/>
          </p:nvPr>
        </p:nvSpPr>
        <p:spPr>
          <a:xfrm>
            <a:off x="5438458" y="6948173"/>
            <a:ext cx="4160520" cy="367029"/>
          </a:xfrm>
          <a:prstGeom prst="rect">
            <a:avLst/>
          </a:prstGeom>
        </p:spPr>
        <p:txBody>
          <a:bodyPr vert="horz" lIns="96661" tIns="48331" rIns="96661" bIns="48331" rtlCol="0" anchor="b"/>
          <a:lstStyle>
            <a:lvl1pPr algn="r">
              <a:defRPr sz="1300"/>
            </a:lvl1pPr>
          </a:lstStyle>
          <a:p>
            <a:fld id="{561BDA00-8783-49FB-9DEE-33EDDFC6376D}" type="slidenum">
              <a:rPr lang="fr-BE" smtClean="0"/>
              <a:t>‹nr.›</a:t>
            </a:fld>
            <a:endParaRPr lang="fr-BE"/>
          </a:p>
        </p:txBody>
      </p:sp>
    </p:spTree>
    <p:extLst>
      <p:ext uri="{BB962C8B-B14F-4D97-AF65-F5344CB8AC3E}">
        <p14:creationId xmlns:p14="http://schemas.microsoft.com/office/powerpoint/2010/main" val="930539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nl-NL"/>
          </a:p>
        </p:txBody>
      </p:sp>
      <p:sp>
        <p:nvSpPr>
          <p:cNvPr id="3" name="Tijdelijke aanduiding voor datum 2"/>
          <p:cNvSpPr>
            <a:spLocks noGrp="1"/>
          </p:cNvSpPr>
          <p:nvPr>
            <p:ph type="dt" idx="1"/>
          </p:nvPr>
        </p:nvSpPr>
        <p:spPr>
          <a:xfrm>
            <a:off x="5438458" y="0"/>
            <a:ext cx="4160520" cy="367030"/>
          </a:xfrm>
          <a:prstGeom prst="rect">
            <a:avLst/>
          </a:prstGeom>
        </p:spPr>
        <p:txBody>
          <a:bodyPr vert="horz" lIns="96661" tIns="48331" rIns="96661" bIns="48331" rtlCol="0"/>
          <a:lstStyle>
            <a:lvl1pPr algn="r">
              <a:defRPr sz="1300"/>
            </a:lvl1pPr>
          </a:lstStyle>
          <a:p>
            <a:fld id="{1628611E-A3B5-416F-B855-00D03608882E}" type="datetimeFigureOut">
              <a:rPr lang="nl-NL" smtClean="0"/>
              <a:t>25-5-2022</a:t>
            </a:fld>
            <a:endParaRPr lang="nl-NL"/>
          </a:p>
        </p:txBody>
      </p:sp>
      <p:sp>
        <p:nvSpPr>
          <p:cNvPr id="4" name="Tijdelijke aanduiding voor dia-afbeelding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61" tIns="48331" rIns="96661" bIns="48331" rtlCol="0" anchor="ctr"/>
          <a:lstStyle/>
          <a:p>
            <a:endParaRPr lang="nl-NL"/>
          </a:p>
        </p:txBody>
      </p:sp>
      <p:sp>
        <p:nvSpPr>
          <p:cNvPr id="5" name="Tijdelijke aanduiding voor notities 4"/>
          <p:cNvSpPr>
            <a:spLocks noGrp="1"/>
          </p:cNvSpPr>
          <p:nvPr>
            <p:ph type="body" sz="quarter" idx="3"/>
          </p:nvPr>
        </p:nvSpPr>
        <p:spPr>
          <a:xfrm>
            <a:off x="960120" y="3520440"/>
            <a:ext cx="7680960" cy="2880360"/>
          </a:xfrm>
          <a:prstGeom prst="rect">
            <a:avLst/>
          </a:prstGeom>
        </p:spPr>
        <p:txBody>
          <a:bodyPr vert="horz" lIns="96661" tIns="48331" rIns="96661" bIns="48331"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948173"/>
            <a:ext cx="4160520" cy="367029"/>
          </a:xfrm>
          <a:prstGeom prst="rect">
            <a:avLst/>
          </a:prstGeom>
        </p:spPr>
        <p:txBody>
          <a:bodyPr vert="horz" lIns="96661" tIns="48331" rIns="96661" bIns="48331"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5438458" y="6948173"/>
            <a:ext cx="4160520" cy="367029"/>
          </a:xfrm>
          <a:prstGeom prst="rect">
            <a:avLst/>
          </a:prstGeom>
        </p:spPr>
        <p:txBody>
          <a:bodyPr vert="horz" lIns="96661" tIns="48331" rIns="96661" bIns="48331" rtlCol="0" anchor="b"/>
          <a:lstStyle>
            <a:lvl1pPr algn="r">
              <a:defRPr sz="1300"/>
            </a:lvl1pPr>
          </a:lstStyle>
          <a:p>
            <a:fld id="{6CA17B81-CFFD-427D-872A-F0C92E013423}" type="slidenum">
              <a:rPr lang="nl-NL" smtClean="0"/>
              <a:t>‹nr.›</a:t>
            </a:fld>
            <a:endParaRPr lang="nl-NL"/>
          </a:p>
        </p:txBody>
      </p:sp>
    </p:spTree>
    <p:extLst>
      <p:ext uri="{BB962C8B-B14F-4D97-AF65-F5344CB8AC3E}">
        <p14:creationId xmlns:p14="http://schemas.microsoft.com/office/powerpoint/2010/main" val="136058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fld id="{6CA17B81-CFFD-427D-872A-F0C92E013423}" type="slidenum">
              <a:rPr lang="nl-NL" smtClean="0"/>
              <a:t>1</a:t>
            </a:fld>
            <a:endParaRPr lang="nl-NL"/>
          </a:p>
        </p:txBody>
      </p:sp>
    </p:spTree>
    <p:extLst>
      <p:ext uri="{BB962C8B-B14F-4D97-AF65-F5344CB8AC3E}">
        <p14:creationId xmlns:p14="http://schemas.microsoft.com/office/powerpoint/2010/main" val="2063228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CA17B81-CFFD-427D-872A-F0C92E013423}" type="slidenum">
              <a:rPr lang="nl-NL" smtClean="0"/>
              <a:t>11</a:t>
            </a:fld>
            <a:endParaRPr lang="nl-NL"/>
          </a:p>
        </p:txBody>
      </p:sp>
    </p:spTree>
    <p:extLst>
      <p:ext uri="{BB962C8B-B14F-4D97-AF65-F5344CB8AC3E}">
        <p14:creationId xmlns:p14="http://schemas.microsoft.com/office/powerpoint/2010/main" val="31617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NL</a:t>
            </a:r>
          </a:p>
          <a:p>
            <a:r>
              <a:rPr lang="en-US" dirty="0" err="1"/>
              <a:t>Introductie</a:t>
            </a:r>
            <a:endParaRPr lang="en-US" dirty="0"/>
          </a:p>
          <a:p>
            <a:endParaRPr lang="en-US" dirty="0"/>
          </a:p>
          <a:p>
            <a:r>
              <a:rPr lang="nl-NL" dirty="0"/>
              <a:t>Hoe kan een vroege betrokkenheid van de hoofdaannemer en zijn toeleveringsketen waarde creëren voor de ontwikkelaar van een infrastructuurproject? En hoe moet zo'n vroege samenwerking vorm krijgen vanuit inkoop-, contractueel en organisatorisch perspectief? Dat zijn de overkoepelende vragen die zullen worden onderzocht tijdens de Internationale Conferentie over </a:t>
            </a:r>
            <a:r>
              <a:rPr lang="nl-NL" dirty="0" err="1"/>
              <a:t>Early</a:t>
            </a:r>
            <a:r>
              <a:rPr lang="nl-NL" dirty="0"/>
              <a:t> Contractor </a:t>
            </a:r>
            <a:r>
              <a:rPr lang="nl-NL" dirty="0" err="1"/>
              <a:t>Involvement</a:t>
            </a:r>
            <a:r>
              <a:rPr lang="nl-NL" dirty="0"/>
              <a:t>. Naar aanleiding van de aanstaande publicatie van het PIANC-rapport met richtlijnen voor ECI, hebben PIANC en IADC besloten om op 6 oktober 2022 in Brussel een internationale conferentie over ECI te organiseren.</a:t>
            </a:r>
            <a:endParaRPr lang="en-US" dirty="0"/>
          </a:p>
          <a:p>
            <a:endParaRPr lang="en-US" dirty="0"/>
          </a:p>
          <a:p>
            <a:r>
              <a:rPr lang="en-US" dirty="0"/>
              <a:t>FR</a:t>
            </a:r>
          </a:p>
          <a:p>
            <a:r>
              <a:rPr lang="en-US" dirty="0"/>
              <a:t>Introduction</a:t>
            </a:r>
          </a:p>
          <a:p>
            <a:endParaRPr lang="en-US" dirty="0"/>
          </a:p>
          <a:p>
            <a:r>
              <a:rPr lang="fr-FR" dirty="0"/>
              <a:t>Comment une implication tôt du maître d'œuvre et de sa chaîne d'approvisionnement peut-elle créer de la valeur pour le développeur d'un projet d'infrastructure ? Et comment structurer une collaboration ECI d'un point de vue contractuel, organisationnel et procédure de passation des marchés, contractuel? Telles sont les questions primordiales qui seront explorées lors de la Conférence internationale sur </a:t>
            </a:r>
            <a:r>
              <a:rPr lang="nl-NL" dirty="0" err="1"/>
              <a:t>Early</a:t>
            </a:r>
            <a:r>
              <a:rPr lang="nl-NL" dirty="0"/>
              <a:t> Contractor </a:t>
            </a:r>
            <a:r>
              <a:rPr lang="nl-NL" dirty="0" err="1"/>
              <a:t>Involvement</a:t>
            </a:r>
            <a:r>
              <a:rPr lang="fr-FR" dirty="0"/>
              <a:t>. À cause de la publication prochaine du rapport de PIANC fournissant des conseils sur ECI, PIANC et IADC ont décidé d'organiser une conférence internationale sur </a:t>
            </a:r>
            <a:r>
              <a:rPr lang="fr-FR" dirty="0" err="1"/>
              <a:t>Early</a:t>
            </a:r>
            <a:r>
              <a:rPr lang="fr-FR" dirty="0"/>
              <a:t> Contractor </a:t>
            </a:r>
            <a:r>
              <a:rPr lang="fr-FR" dirty="0" err="1"/>
              <a:t>Involvement</a:t>
            </a:r>
            <a:r>
              <a:rPr lang="fr-FR" dirty="0"/>
              <a:t> le 6 octobre 2022 à Bruxelles.</a:t>
            </a:r>
            <a:endParaRPr lang="en-US" dirty="0"/>
          </a:p>
          <a:p>
            <a:endParaRPr lang="en-US" dirty="0"/>
          </a:p>
          <a:p>
            <a:endParaRPr lang="en-US" dirty="0"/>
          </a:p>
          <a:p>
            <a:endParaRPr lang="en-US" dirty="0"/>
          </a:p>
          <a:p>
            <a:endParaRPr lang="en-US" dirty="0"/>
          </a:p>
        </p:txBody>
      </p:sp>
      <p:sp>
        <p:nvSpPr>
          <p:cNvPr id="4" name="Tijdelijke aanduiding voor dianummer 3"/>
          <p:cNvSpPr>
            <a:spLocks noGrp="1"/>
          </p:cNvSpPr>
          <p:nvPr>
            <p:ph type="sldNum" sz="quarter" idx="5"/>
          </p:nvPr>
        </p:nvSpPr>
        <p:spPr/>
        <p:txBody>
          <a:bodyPr/>
          <a:lstStyle/>
          <a:p>
            <a:fld id="{6CA17B81-CFFD-427D-872A-F0C92E013423}" type="slidenum">
              <a:rPr lang="nl-NL" smtClean="0"/>
              <a:t>2</a:t>
            </a:fld>
            <a:endParaRPr lang="nl-NL"/>
          </a:p>
        </p:txBody>
      </p:sp>
    </p:spTree>
    <p:extLst>
      <p:ext uri="{BB962C8B-B14F-4D97-AF65-F5344CB8AC3E}">
        <p14:creationId xmlns:p14="http://schemas.microsoft.com/office/powerpoint/2010/main" val="4079960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NL</a:t>
            </a:r>
          </a:p>
          <a:p>
            <a:r>
              <a:rPr lang="en-US" dirty="0"/>
              <a:t>Wat</a:t>
            </a:r>
          </a:p>
          <a:p>
            <a:endParaRPr lang="en-US" dirty="0"/>
          </a:p>
          <a:p>
            <a:r>
              <a:rPr lang="nl-NL" dirty="0"/>
              <a:t>In 2017 heeft PIANC een werkgroep gevormd van ECI-experts en -beoefenaars om een rapport te ontwikkelen met praktische richtlijnen voor het uitvoeren van </a:t>
            </a:r>
            <a:r>
              <a:rPr lang="nl-NL" dirty="0" err="1"/>
              <a:t>Early</a:t>
            </a:r>
            <a:r>
              <a:rPr lang="nl-NL" dirty="0"/>
              <a:t> Contractor </a:t>
            </a:r>
            <a:r>
              <a:rPr lang="nl-NL" dirty="0" err="1"/>
              <a:t>Involvement</a:t>
            </a:r>
            <a:r>
              <a:rPr lang="nl-NL" dirty="0"/>
              <a:t> projecten. Na de nakende publicatie van dit rapport zal een conferentie plaatsvinden die de onderwerpen van het rapport behandelt, met sprekers van de werkgroep en andere vooraanstaande experten op het gebied van ECI en samenwerkingscontracten. Het rapport zal binnenkort beschikbaar zijn op de PIANC-website.</a:t>
            </a:r>
            <a:endParaRPr lang="en-US" dirty="0"/>
          </a:p>
          <a:p>
            <a:endParaRPr lang="en-US" dirty="0"/>
          </a:p>
          <a:p>
            <a:endParaRPr lang="en-US" dirty="0"/>
          </a:p>
          <a:p>
            <a:r>
              <a:rPr lang="en-US" dirty="0"/>
              <a:t>FR</a:t>
            </a:r>
          </a:p>
          <a:p>
            <a:r>
              <a:rPr lang="en-US" dirty="0"/>
              <a:t>Quoi</a:t>
            </a:r>
          </a:p>
          <a:p>
            <a:endParaRPr lang="en-US" dirty="0"/>
          </a:p>
          <a:p>
            <a:r>
              <a:rPr lang="fr-FR" dirty="0"/>
              <a:t>En 2017, PIANC a formé un groupe de travail composé d'experts et de praticiens ECI pour produire un rapport contenant des conseils pratiques sur la manière de réaliser des projets </a:t>
            </a:r>
            <a:r>
              <a:rPr lang="nl-NL" dirty="0" err="1"/>
              <a:t>Early</a:t>
            </a:r>
            <a:r>
              <a:rPr lang="nl-NL" dirty="0"/>
              <a:t> Contractor </a:t>
            </a:r>
            <a:r>
              <a:rPr lang="nl-NL" dirty="0" err="1"/>
              <a:t>Involvement</a:t>
            </a:r>
            <a:r>
              <a:rPr lang="fr-FR" dirty="0"/>
              <a:t>. Suite à la publication imminente de ce rapport, une conférence d'une journée complète aura lieu qui abordera les sujets du rapport, avec des conférenciers du groupe de travail et d'autres experts de premier plan en matière d’ECI et de contrats collaboratifs. Le rapport sera bientôt disponible sur le site web de PIANC.</a:t>
            </a:r>
            <a:endParaRPr lang="en-US" dirty="0"/>
          </a:p>
          <a:p>
            <a:endParaRPr lang="en-US" dirty="0"/>
          </a:p>
          <a:p>
            <a:endParaRPr lang="en-US" dirty="0"/>
          </a:p>
          <a:p>
            <a:endParaRPr lang="en-US" dirty="0"/>
          </a:p>
        </p:txBody>
      </p:sp>
      <p:sp>
        <p:nvSpPr>
          <p:cNvPr id="4" name="Tijdelijke aanduiding voor dianummer 3"/>
          <p:cNvSpPr>
            <a:spLocks noGrp="1"/>
          </p:cNvSpPr>
          <p:nvPr>
            <p:ph type="sldNum" sz="quarter" idx="5"/>
          </p:nvPr>
        </p:nvSpPr>
        <p:spPr/>
        <p:txBody>
          <a:bodyPr/>
          <a:lstStyle/>
          <a:p>
            <a:fld id="{6CA17B81-CFFD-427D-872A-F0C92E013423}" type="slidenum">
              <a:rPr lang="nl-NL" smtClean="0"/>
              <a:t>3</a:t>
            </a:fld>
            <a:endParaRPr lang="nl-NL"/>
          </a:p>
        </p:txBody>
      </p:sp>
    </p:spTree>
    <p:extLst>
      <p:ext uri="{BB962C8B-B14F-4D97-AF65-F5344CB8AC3E}">
        <p14:creationId xmlns:p14="http://schemas.microsoft.com/office/powerpoint/2010/main" val="178184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NL</a:t>
            </a:r>
          </a:p>
          <a:p>
            <a:r>
              <a:rPr lang="en-US" dirty="0" err="1"/>
              <a:t>Voor</a:t>
            </a:r>
            <a:r>
              <a:rPr lang="en-US" dirty="0"/>
              <a:t> </a:t>
            </a:r>
            <a:r>
              <a:rPr lang="en-US" dirty="0" err="1"/>
              <a:t>wie</a:t>
            </a:r>
            <a:endParaRPr lang="en-US" dirty="0"/>
          </a:p>
          <a:p>
            <a:endParaRPr lang="en-US" dirty="0"/>
          </a:p>
          <a:p>
            <a:r>
              <a:rPr lang="nl-NL" dirty="0"/>
              <a:t>Als u meer wilt weten over ECI en collaboratief contracteren, dan is dit de conferentie voor u. Ontmoet andere professionals die ervaring hebben met ECI of geïnteresseerd zijn om het voor de eerste keer toe te passen. Krijg een beter begrip hoe ECI-projecten kunnen worden aangekocht en georganiseerd. Verbreed je netwerk, ontdek nieuwe methoden en draag je steentje bij om deze aanpak naar mainstream toepassing te brengen. De behandelde onderwerpen maken het ideaal voor de volgende deelnemers :</a:t>
            </a:r>
          </a:p>
          <a:p>
            <a:r>
              <a:rPr lang="nl-NL" dirty="0"/>
              <a:t>Aannemers</a:t>
            </a:r>
          </a:p>
          <a:p>
            <a:r>
              <a:rPr lang="nl-NL" dirty="0"/>
              <a:t>Ingenieursbureaus </a:t>
            </a:r>
          </a:p>
          <a:p>
            <a:r>
              <a:rPr lang="nl-NL" dirty="0"/>
              <a:t>Consultants op het vlak van project &amp; tender management </a:t>
            </a:r>
          </a:p>
          <a:p>
            <a:r>
              <a:rPr lang="nl-NL" dirty="0"/>
              <a:t>Aanbesteders en hun adviseurs van infrastructuurprojecten, zowel in de publieke als de private sector</a:t>
            </a:r>
          </a:p>
          <a:p>
            <a:r>
              <a:rPr lang="nl-NL" dirty="0"/>
              <a:t>Instellingen en verenigingen die zich in het bijzonder richten op de inkoop, het beheer en de organisatie van grote bouwprojecten</a:t>
            </a:r>
            <a:endParaRPr lang="en-US" dirty="0"/>
          </a:p>
          <a:p>
            <a:endParaRPr lang="en-US" dirty="0"/>
          </a:p>
          <a:p>
            <a:r>
              <a:rPr lang="en-US" dirty="0"/>
              <a:t>FR</a:t>
            </a:r>
          </a:p>
          <a:p>
            <a:r>
              <a:rPr lang="en-US" dirty="0"/>
              <a:t>Pour qui </a:t>
            </a:r>
          </a:p>
          <a:p>
            <a:endParaRPr lang="en-US" dirty="0"/>
          </a:p>
          <a:p>
            <a:r>
              <a:rPr lang="fr-FR" dirty="0"/>
              <a:t>Si vous souhaitez en savoir plus sur l’ECI et les contrats collaboratifs, cette conférence est faite pour vous. Rencontrez d'autres professionnels qui ont de l'expérience avec l’ECI ou qui sont intéressés à l'appliquer pour la première fois. Mieux comprendre comment les projets ECI peuvent être (ou sont) achetés et organisés. Élargissez votre réseau, découvrez de nouvelles méthodes et jouez un rôle dans la généralisation de cette approche. Les sujets abordés le rendent idéal pour les participants remplissant les conditions suivantes: </a:t>
            </a:r>
          </a:p>
          <a:p>
            <a:r>
              <a:rPr lang="fr-FR" dirty="0"/>
              <a:t>Entrepreneurs</a:t>
            </a:r>
          </a:p>
          <a:p>
            <a:r>
              <a:rPr lang="fr-FR" dirty="0"/>
              <a:t>Ingénieurs</a:t>
            </a:r>
          </a:p>
          <a:p>
            <a:r>
              <a:rPr lang="fr-FR" dirty="0"/>
              <a:t>Bureaux d’études et conseils en gestion de projet </a:t>
            </a:r>
          </a:p>
          <a:p>
            <a:r>
              <a:rPr lang="fr-FR" dirty="0"/>
              <a:t>Décideurs et leurs conseillers des projets d'infrastructure, tant dans le secteur public que privé</a:t>
            </a:r>
          </a:p>
          <a:p>
            <a:r>
              <a:rPr lang="fr-FR" dirty="0"/>
              <a:t>Institutions et associations qui se concentrent particulièrement sur la passation des marchés, la gestion et l'organisation de grands projets de construction.</a:t>
            </a:r>
            <a:endParaRPr lang="en-US" dirty="0"/>
          </a:p>
          <a:p>
            <a:endParaRPr lang="en-US" dirty="0"/>
          </a:p>
          <a:p>
            <a:endParaRPr lang="en-US" dirty="0"/>
          </a:p>
          <a:p>
            <a:endParaRPr lang="en-US" dirty="0"/>
          </a:p>
        </p:txBody>
      </p:sp>
      <p:sp>
        <p:nvSpPr>
          <p:cNvPr id="4" name="Tijdelijke aanduiding voor dianummer 3"/>
          <p:cNvSpPr>
            <a:spLocks noGrp="1"/>
          </p:cNvSpPr>
          <p:nvPr>
            <p:ph type="sldNum" sz="quarter" idx="5"/>
          </p:nvPr>
        </p:nvSpPr>
        <p:spPr/>
        <p:txBody>
          <a:bodyPr/>
          <a:lstStyle/>
          <a:p>
            <a:fld id="{6CA17B81-CFFD-427D-872A-F0C92E013423}" type="slidenum">
              <a:rPr lang="nl-NL" smtClean="0"/>
              <a:t>4</a:t>
            </a:fld>
            <a:endParaRPr lang="nl-NL"/>
          </a:p>
        </p:txBody>
      </p:sp>
    </p:spTree>
    <p:extLst>
      <p:ext uri="{BB962C8B-B14F-4D97-AF65-F5344CB8AC3E}">
        <p14:creationId xmlns:p14="http://schemas.microsoft.com/office/powerpoint/2010/main" val="201886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NL</a:t>
            </a:r>
          </a:p>
          <a:p>
            <a:r>
              <a:rPr lang="en-US" dirty="0"/>
              <a:t>Networking is key! </a:t>
            </a:r>
          </a:p>
          <a:p>
            <a:endParaRPr lang="en-US" dirty="0"/>
          </a:p>
          <a:p>
            <a:r>
              <a:rPr lang="nl-NL" dirty="0"/>
              <a:t>Deelnemers worden ook uitgenodigd om deel te nemen aan ons speciaal netwerkevenement. Mis deze unieke kans om te netwerken met collega-professionals niet.</a:t>
            </a:r>
            <a:endParaRPr lang="en-US" dirty="0"/>
          </a:p>
          <a:p>
            <a:endParaRPr lang="en-US" dirty="0"/>
          </a:p>
          <a:p>
            <a:endParaRPr lang="en-US" dirty="0"/>
          </a:p>
          <a:p>
            <a:r>
              <a:rPr lang="en-US" dirty="0"/>
              <a:t>FR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Networking is key! </a:t>
            </a:r>
          </a:p>
          <a:p>
            <a:endParaRPr lang="en-US" dirty="0"/>
          </a:p>
          <a:p>
            <a:r>
              <a:rPr lang="fr-FR" dirty="0">
                <a:solidFill>
                  <a:srgbClr val="5F6368"/>
                </a:solidFill>
                <a:effectLst/>
              </a:rPr>
              <a:t>Les participants sont également invités à assister à notre événement spécial de réseautage. Ne manquez pas cette occasion unique de réseauter avec d'autres professionnels.</a:t>
            </a:r>
            <a:endParaRPr lang="en-US" dirty="0"/>
          </a:p>
          <a:p>
            <a:endParaRPr lang="en-US" dirty="0"/>
          </a:p>
        </p:txBody>
      </p:sp>
      <p:sp>
        <p:nvSpPr>
          <p:cNvPr id="4" name="Tijdelijke aanduiding voor dianummer 3"/>
          <p:cNvSpPr>
            <a:spLocks noGrp="1"/>
          </p:cNvSpPr>
          <p:nvPr>
            <p:ph type="sldNum" sz="quarter" idx="5"/>
          </p:nvPr>
        </p:nvSpPr>
        <p:spPr/>
        <p:txBody>
          <a:bodyPr/>
          <a:lstStyle/>
          <a:p>
            <a:fld id="{6CA17B81-CFFD-427D-872A-F0C92E013423}" type="slidenum">
              <a:rPr lang="nl-NL" smtClean="0"/>
              <a:t>5</a:t>
            </a:fld>
            <a:endParaRPr lang="nl-NL"/>
          </a:p>
        </p:txBody>
      </p:sp>
    </p:spTree>
    <p:extLst>
      <p:ext uri="{BB962C8B-B14F-4D97-AF65-F5344CB8AC3E}">
        <p14:creationId xmlns:p14="http://schemas.microsoft.com/office/powerpoint/2010/main" val="370354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NL</a:t>
            </a:r>
          </a:p>
          <a:p>
            <a:r>
              <a:rPr lang="en-US" dirty="0" err="1"/>
              <a:t>Sprekers</a:t>
            </a:r>
            <a:endParaRPr lang="en-US" dirty="0"/>
          </a:p>
          <a:p>
            <a:endParaRPr lang="en-US" dirty="0"/>
          </a:p>
          <a:p>
            <a:r>
              <a:rPr lang="nl-NL" dirty="0"/>
              <a:t>Alle presentaties en paneldiscussies worden gegeven door sprekers en panelleden die experten en beoefenaars zijn op het gebied van </a:t>
            </a:r>
            <a:r>
              <a:rPr lang="nl-NL" dirty="0" err="1"/>
              <a:t>Early</a:t>
            </a:r>
            <a:r>
              <a:rPr lang="nl-NL" dirty="0"/>
              <a:t> Contractor </a:t>
            </a:r>
            <a:r>
              <a:rPr lang="nl-NL" dirty="0" err="1"/>
              <a:t>Involvement</a:t>
            </a:r>
            <a:r>
              <a:rPr lang="nl-NL" dirty="0"/>
              <a:t>. Aangezien het programma nog in ontwikkeling is, zullen we het binnenkort updaten met bevestigde sprekers.</a:t>
            </a:r>
            <a:endParaRPr lang="en-US" dirty="0"/>
          </a:p>
          <a:p>
            <a:endParaRPr lang="en-US" dirty="0"/>
          </a:p>
          <a:p>
            <a:r>
              <a:rPr lang="en-US" dirty="0"/>
              <a:t>FR</a:t>
            </a:r>
          </a:p>
          <a:p>
            <a:r>
              <a:rPr lang="en-US" dirty="0" err="1"/>
              <a:t>Conférenciers</a:t>
            </a:r>
            <a:r>
              <a:rPr lang="en-US" dirty="0"/>
              <a:t> </a:t>
            </a:r>
          </a:p>
          <a:p>
            <a:endParaRPr lang="en-US" dirty="0"/>
          </a:p>
          <a:p>
            <a:r>
              <a:rPr lang="fr-FR" dirty="0"/>
              <a:t>Toutes les présentations et tables rondes sont données par des conférenciers et des panélistes qui sont des experts et des praticiens dans le domaine d’ </a:t>
            </a:r>
            <a:r>
              <a:rPr lang="nl-NL" dirty="0" err="1"/>
              <a:t>Early</a:t>
            </a:r>
            <a:r>
              <a:rPr lang="nl-NL" dirty="0"/>
              <a:t> Contractor </a:t>
            </a:r>
            <a:r>
              <a:rPr lang="nl-NL" dirty="0" err="1"/>
              <a:t>Involvement</a:t>
            </a:r>
            <a:r>
              <a:rPr lang="fr-FR" dirty="0"/>
              <a:t>. Le programme étant en cours d'élaboration, nous le mettrons à jour prochainement avec des conférenciers confirmés.</a:t>
            </a:r>
            <a:endParaRPr lang="en-US" dirty="0"/>
          </a:p>
          <a:p>
            <a:endParaRPr lang="en-US" dirty="0"/>
          </a:p>
          <a:p>
            <a:endParaRPr lang="en-US" dirty="0"/>
          </a:p>
          <a:p>
            <a:endParaRPr lang="en-US" dirty="0"/>
          </a:p>
          <a:p>
            <a:endParaRPr lang="en-US" dirty="0"/>
          </a:p>
        </p:txBody>
      </p:sp>
      <p:sp>
        <p:nvSpPr>
          <p:cNvPr id="4" name="Tijdelijke aanduiding voor dianummer 3"/>
          <p:cNvSpPr>
            <a:spLocks noGrp="1"/>
          </p:cNvSpPr>
          <p:nvPr>
            <p:ph type="sldNum" sz="quarter" idx="5"/>
          </p:nvPr>
        </p:nvSpPr>
        <p:spPr/>
        <p:txBody>
          <a:bodyPr/>
          <a:lstStyle/>
          <a:p>
            <a:fld id="{6CA17B81-CFFD-427D-872A-F0C92E013423}" type="slidenum">
              <a:rPr lang="nl-NL" smtClean="0"/>
              <a:t>6</a:t>
            </a:fld>
            <a:endParaRPr lang="nl-NL"/>
          </a:p>
        </p:txBody>
      </p:sp>
    </p:spTree>
    <p:extLst>
      <p:ext uri="{BB962C8B-B14F-4D97-AF65-F5344CB8AC3E}">
        <p14:creationId xmlns:p14="http://schemas.microsoft.com/office/powerpoint/2010/main" val="1508663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NL</a:t>
            </a:r>
          </a:p>
          <a:p>
            <a:r>
              <a:rPr lang="en-US" dirty="0" err="1"/>
              <a:t>Programma</a:t>
            </a:r>
            <a:r>
              <a:rPr lang="en-US" dirty="0"/>
              <a:t> </a:t>
            </a:r>
          </a:p>
          <a:p>
            <a:r>
              <a:rPr lang="nl-NL" dirty="0"/>
              <a:t>Het programma is opgedeeld in 2 tracks en behandelt de volgende thema’s:</a:t>
            </a:r>
          </a:p>
          <a:p>
            <a:r>
              <a:rPr lang="nl-NL" dirty="0"/>
              <a:t>Inkoopkader</a:t>
            </a:r>
          </a:p>
          <a:p>
            <a:r>
              <a:rPr lang="nl-NL" dirty="0"/>
              <a:t>Contractuele modellen</a:t>
            </a:r>
          </a:p>
          <a:p>
            <a:r>
              <a:rPr lang="nl-NL" dirty="0"/>
              <a:t>Organisatorische aspecten &amp; samenwerkingsvaardigheden</a:t>
            </a:r>
          </a:p>
          <a:p>
            <a:r>
              <a:rPr lang="nl-NL" dirty="0"/>
              <a:t>Ervaring uit recente projecten</a:t>
            </a:r>
          </a:p>
          <a:p>
            <a:endParaRPr lang="en-US" dirty="0"/>
          </a:p>
          <a:p>
            <a:r>
              <a:rPr lang="en-US" dirty="0"/>
              <a:t>FR</a:t>
            </a:r>
          </a:p>
          <a:p>
            <a:r>
              <a:rPr lang="en-US" dirty="0" err="1"/>
              <a:t>Programme</a:t>
            </a:r>
            <a:r>
              <a:rPr lang="en-US" dirty="0"/>
              <a:t> </a:t>
            </a:r>
          </a:p>
          <a:p>
            <a:r>
              <a:rPr lang="fr-FR" dirty="0"/>
              <a:t>Le programme est divisé en 2 pistes et aborde les thèmes suivants :</a:t>
            </a:r>
          </a:p>
          <a:p>
            <a:r>
              <a:rPr lang="fr-FR" dirty="0"/>
              <a:t>Cadre de passation des marchés</a:t>
            </a:r>
          </a:p>
          <a:p>
            <a:r>
              <a:rPr lang="fr-FR" dirty="0"/>
              <a:t>Modèles contractuels</a:t>
            </a:r>
          </a:p>
          <a:p>
            <a:r>
              <a:rPr lang="fr-FR" dirty="0"/>
              <a:t>Aspects </a:t>
            </a:r>
            <a:r>
              <a:rPr lang="fr-FR" dirty="0" err="1"/>
              <a:t>organisationels</a:t>
            </a:r>
            <a:r>
              <a:rPr lang="fr-FR" dirty="0"/>
              <a:t> &amp; compétences en collaboration</a:t>
            </a:r>
          </a:p>
          <a:p>
            <a:r>
              <a:rPr lang="fr-FR" dirty="0"/>
              <a:t>Expérience de projets récents</a:t>
            </a:r>
            <a:endParaRPr lang="en-US" dirty="0"/>
          </a:p>
          <a:p>
            <a:endParaRPr lang="en-US" dirty="0"/>
          </a:p>
          <a:p>
            <a:endParaRPr lang="en-US" dirty="0"/>
          </a:p>
        </p:txBody>
      </p:sp>
      <p:sp>
        <p:nvSpPr>
          <p:cNvPr id="4" name="Tijdelijke aanduiding voor dianummer 3"/>
          <p:cNvSpPr>
            <a:spLocks noGrp="1"/>
          </p:cNvSpPr>
          <p:nvPr>
            <p:ph type="sldNum" sz="quarter" idx="5"/>
          </p:nvPr>
        </p:nvSpPr>
        <p:spPr/>
        <p:txBody>
          <a:bodyPr/>
          <a:lstStyle/>
          <a:p>
            <a:fld id="{6CA17B81-CFFD-427D-872A-F0C92E013423}" type="slidenum">
              <a:rPr lang="nl-NL" smtClean="0"/>
              <a:t>7</a:t>
            </a:fld>
            <a:endParaRPr lang="nl-NL"/>
          </a:p>
        </p:txBody>
      </p:sp>
    </p:spTree>
    <p:extLst>
      <p:ext uri="{BB962C8B-B14F-4D97-AF65-F5344CB8AC3E}">
        <p14:creationId xmlns:p14="http://schemas.microsoft.com/office/powerpoint/2010/main" val="488677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NL</a:t>
            </a:r>
          </a:p>
          <a:p>
            <a:r>
              <a:rPr lang="en-US" dirty="0" err="1"/>
              <a:t>Registratie</a:t>
            </a:r>
            <a:r>
              <a:rPr lang="en-US" dirty="0"/>
              <a:t> </a:t>
            </a:r>
          </a:p>
          <a:p>
            <a:r>
              <a:rPr lang="nl-NL" dirty="0"/>
              <a:t>Datum: 06 oktober 2022</a:t>
            </a:r>
          </a:p>
          <a:p>
            <a:r>
              <a:rPr lang="nl-NL" dirty="0"/>
              <a:t>Locatie: Brussel, België</a:t>
            </a:r>
          </a:p>
          <a:p>
            <a:r>
              <a:rPr lang="nl-NL" dirty="0"/>
              <a:t>Hendrik </a:t>
            </a:r>
            <a:r>
              <a:rPr lang="nl-NL" dirty="0" err="1"/>
              <a:t>Consciencegebouw</a:t>
            </a:r>
            <a:r>
              <a:rPr lang="nl-NL" dirty="0"/>
              <a:t> </a:t>
            </a:r>
          </a:p>
          <a:p>
            <a:r>
              <a:rPr lang="nl-NL" dirty="0"/>
              <a:t>Koning Albert II-laan 15</a:t>
            </a:r>
          </a:p>
          <a:p>
            <a:r>
              <a:rPr lang="nl-NL" dirty="0"/>
              <a:t>Prijs: wordt binnenkort bekend gemaakt</a:t>
            </a:r>
          </a:p>
          <a:p>
            <a:r>
              <a:rPr lang="nl-NL" dirty="0"/>
              <a:t>Inschrijving: Binnenkort </a:t>
            </a:r>
          </a:p>
          <a:p>
            <a:endParaRPr lang="nl-NL" dirty="0"/>
          </a:p>
          <a:p>
            <a:r>
              <a:rPr lang="nl-NL" dirty="0"/>
              <a:t>Dus houd deze webpagina in de gaten voor meer informatie over de verdere invulling van het programma en praktische zaken. U kunt ook onze ECI LinkedIn-groep volgen voor nieuws en updates. En hou 6 oktober zeker vrij in uw agenda!</a:t>
            </a:r>
            <a:endParaRPr lang="en-US" dirty="0"/>
          </a:p>
          <a:p>
            <a:endParaRPr lang="en-US" dirty="0"/>
          </a:p>
          <a:p>
            <a:endParaRPr lang="en-US" dirty="0"/>
          </a:p>
          <a:p>
            <a:r>
              <a:rPr lang="en-US" dirty="0"/>
              <a:t>FR</a:t>
            </a:r>
          </a:p>
          <a:p>
            <a:r>
              <a:rPr lang="en-US" dirty="0"/>
              <a:t>Inscription</a:t>
            </a:r>
          </a:p>
          <a:p>
            <a:endParaRPr lang="en-US" dirty="0"/>
          </a:p>
          <a:p>
            <a:r>
              <a:rPr lang="fr-FR" dirty="0"/>
              <a:t>Date: le 06 octobre 2022</a:t>
            </a:r>
          </a:p>
          <a:p>
            <a:r>
              <a:rPr lang="fr-FR" dirty="0"/>
              <a:t>Lieu: Bruxelles, Belgique</a:t>
            </a:r>
          </a:p>
          <a:p>
            <a:r>
              <a:rPr lang="fr-FR" dirty="0"/>
              <a:t>Bâtiment Hendrik Conscience</a:t>
            </a:r>
          </a:p>
          <a:p>
            <a:r>
              <a:rPr lang="fr-FR" dirty="0"/>
              <a:t>Boulevard Roi Albert II 15</a:t>
            </a:r>
          </a:p>
          <a:p>
            <a:r>
              <a:rPr lang="fr-FR" dirty="0"/>
              <a:t>Prix: le prix sera annoncé sous peu</a:t>
            </a:r>
          </a:p>
          <a:p>
            <a:r>
              <a:rPr lang="fr-FR" dirty="0"/>
              <a:t>Inscription: bientôt disponible</a:t>
            </a:r>
          </a:p>
          <a:p>
            <a:endParaRPr lang="fr-FR" dirty="0"/>
          </a:p>
          <a:p>
            <a:r>
              <a:rPr lang="fr-FR" dirty="0"/>
              <a:t>Gardez un œil sur cette page web pour plus d'informations sur le contenu du programme et les aspects pratiques. Vous pouvez également suivre notre groupe LinkedIn ECI pour des nouvelles et des mises à jour. Et assurez-vous de marquer cette conférence dans votre calendrier!</a:t>
            </a:r>
            <a:endParaRPr lang="en-US" dirty="0"/>
          </a:p>
          <a:p>
            <a:endParaRPr lang="en-US" dirty="0"/>
          </a:p>
        </p:txBody>
      </p:sp>
      <p:sp>
        <p:nvSpPr>
          <p:cNvPr id="4" name="Tijdelijke aanduiding voor dianummer 3"/>
          <p:cNvSpPr>
            <a:spLocks noGrp="1"/>
          </p:cNvSpPr>
          <p:nvPr>
            <p:ph type="sldNum" sz="quarter" idx="5"/>
          </p:nvPr>
        </p:nvSpPr>
        <p:spPr/>
        <p:txBody>
          <a:bodyPr/>
          <a:lstStyle/>
          <a:p>
            <a:fld id="{6CA17B81-CFFD-427D-872A-F0C92E013423}" type="slidenum">
              <a:rPr lang="nl-NL" smtClean="0"/>
              <a:t>8</a:t>
            </a:fld>
            <a:endParaRPr lang="nl-NL"/>
          </a:p>
        </p:txBody>
      </p:sp>
    </p:spTree>
    <p:extLst>
      <p:ext uri="{BB962C8B-B14F-4D97-AF65-F5344CB8AC3E}">
        <p14:creationId xmlns:p14="http://schemas.microsoft.com/office/powerpoint/2010/main" val="2959530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CA17B81-CFFD-427D-872A-F0C92E013423}" type="slidenum">
              <a:rPr lang="nl-NL" smtClean="0"/>
              <a:t>10</a:t>
            </a:fld>
            <a:endParaRPr lang="nl-NL"/>
          </a:p>
        </p:txBody>
      </p:sp>
    </p:spTree>
    <p:extLst>
      <p:ext uri="{BB962C8B-B14F-4D97-AF65-F5344CB8AC3E}">
        <p14:creationId xmlns:p14="http://schemas.microsoft.com/office/powerpoint/2010/main" val="1271179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814398C-E79D-4888-A241-BC73ABB522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86804"/>
            <a:ext cx="12192000" cy="471196"/>
          </a:xfrm>
          <a:prstGeom prst="rect">
            <a:avLst/>
          </a:prstGeom>
        </p:spPr>
      </p:pic>
      <p:pic>
        <p:nvPicPr>
          <p:cNvPr id="11" name="Image 10" descr="Une image contenant horloge&#10;&#10;Description générée automatiquement">
            <a:extLst>
              <a:ext uri="{FF2B5EF4-FFF2-40B4-BE49-F238E27FC236}">
                <a16:creationId xmlns:a16="http://schemas.microsoft.com/office/drawing/2014/main" id="{4870E041-C342-416C-B262-95AF0027040E}"/>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r="26874" b="13668"/>
          <a:stretch/>
        </p:blipFill>
        <p:spPr>
          <a:xfrm>
            <a:off x="10022069" y="4241953"/>
            <a:ext cx="2172351" cy="2564661"/>
          </a:xfrm>
          <a:prstGeom prst="rect">
            <a:avLst/>
          </a:prstGeom>
        </p:spPr>
      </p:pic>
      <p:sp>
        <p:nvSpPr>
          <p:cNvPr id="2" name="Title 1"/>
          <p:cNvSpPr>
            <a:spLocks noGrp="1"/>
          </p:cNvSpPr>
          <p:nvPr>
            <p:ph type="ctrTitle"/>
          </p:nvPr>
        </p:nvSpPr>
        <p:spPr>
          <a:xfrm>
            <a:off x="1097280" y="2018590"/>
            <a:ext cx="10058400" cy="1329979"/>
          </a:xfrm>
        </p:spPr>
        <p:txBody>
          <a:bodyPr anchor="b">
            <a:normAutofit/>
          </a:bodyPr>
          <a:lstStyle>
            <a:lvl1pPr algn="ctr">
              <a:lnSpc>
                <a:spcPct val="90000"/>
              </a:lnSpc>
              <a:defRPr sz="4800" spc="-50" baseline="0">
                <a:solidFill>
                  <a:schemeClr val="accent1"/>
                </a:solidFill>
              </a:defRPr>
            </a:lvl1pPr>
          </a:lstStyle>
          <a:p>
            <a:r>
              <a:rPr lang="nl-NL"/>
              <a:t>Klik om stijl te bewerken</a:t>
            </a:r>
            <a:endParaRPr lang="en-US"/>
          </a:p>
        </p:txBody>
      </p:sp>
      <p:sp>
        <p:nvSpPr>
          <p:cNvPr id="3" name="Subtitle 2"/>
          <p:cNvSpPr>
            <a:spLocks noGrp="1"/>
          </p:cNvSpPr>
          <p:nvPr>
            <p:ph type="subTitle" idx="1"/>
          </p:nvPr>
        </p:nvSpPr>
        <p:spPr>
          <a:xfrm>
            <a:off x="1100051" y="3668610"/>
            <a:ext cx="10058400" cy="1143000"/>
          </a:xfrm>
        </p:spPr>
        <p:txBody>
          <a:bodyPr lIns="91440" rIns="91440">
            <a:normAutofit/>
          </a:bodyPr>
          <a:lstStyle>
            <a:lvl1pPr marL="0" indent="0" algn="ctr">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3498199"/>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59742C79-A07E-446E-B0FA-6DCBF65D685F}" type="datetime1">
              <a:rPr lang="fr-BE" smtClean="0"/>
              <a:t>25-05-22</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www.vuentica.com </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‹nr.›</a:t>
            </a:fld>
            <a:endParaRPr lang="en-US"/>
          </a:p>
        </p:txBody>
      </p:sp>
      <p:pic>
        <p:nvPicPr>
          <p:cNvPr id="14" name="Image 13" descr="Une image contenant signe, dessin&#10;&#10;Description générée automatiquement">
            <a:extLst>
              <a:ext uri="{FF2B5EF4-FFF2-40B4-BE49-F238E27FC236}">
                <a16:creationId xmlns:a16="http://schemas.microsoft.com/office/drawing/2014/main" id="{AFB30054-D0B7-4FE7-B172-97B4122731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68000" y="524515"/>
            <a:ext cx="4143118" cy="648000"/>
          </a:xfrm>
          <a:prstGeom prst="rect">
            <a:avLst/>
          </a:prstGeom>
        </p:spPr>
      </p:pic>
    </p:spTree>
    <p:extLst>
      <p:ext uri="{BB962C8B-B14F-4D97-AF65-F5344CB8AC3E}">
        <p14:creationId xmlns:p14="http://schemas.microsoft.com/office/powerpoint/2010/main" val="400400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B17332B-47BB-4450-B094-134117F26B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43700"/>
            <a:ext cx="12192000" cy="114300"/>
          </a:xfrm>
          <a:prstGeom prst="rect">
            <a:avLst/>
          </a:prstGeom>
        </p:spPr>
      </p:pic>
    </p:spTree>
    <p:extLst>
      <p:ext uri="{BB962C8B-B14F-4D97-AF65-F5344CB8AC3E}">
        <p14:creationId xmlns:p14="http://schemas.microsoft.com/office/powerpoint/2010/main" val="280563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800C5DB-7805-427E-978E-29A7182ED2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54280" cy="6858000"/>
          </a:xfrm>
          <a:prstGeom prst="rect">
            <a:avLst/>
          </a:prstGeom>
        </p:spPr>
      </p:pic>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nl-NL"/>
              <a:t>Klik om stijl te bewerken</a:t>
            </a:r>
            <a:endParaRPr lang="en-US"/>
          </a:p>
        </p:txBody>
      </p:sp>
      <p:sp>
        <p:nvSpPr>
          <p:cNvPr id="3" name="Content Placeholder 2"/>
          <p:cNvSpPr>
            <a:spLocks noGrp="1"/>
          </p:cNvSpPr>
          <p:nvPr>
            <p:ph idx="1"/>
          </p:nvPr>
        </p:nvSpPr>
        <p:spPr>
          <a:xfrm>
            <a:off x="5458984" y="812799"/>
            <a:ext cx="5928344" cy="529475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C06BA03C-680D-46DF-B9AC-F1814FE02843}" type="datetime1">
              <a:rPr lang="fr-BE" smtClean="0"/>
              <a:t>25-05-22</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www.vuentica.com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‹nr.›</a:t>
            </a:fld>
            <a:endParaRPr lang="en-US"/>
          </a:p>
        </p:txBody>
      </p:sp>
    </p:spTree>
    <p:extLst>
      <p:ext uri="{BB962C8B-B14F-4D97-AF65-F5344CB8AC3E}">
        <p14:creationId xmlns:p14="http://schemas.microsoft.com/office/powerpoint/2010/main" val="2260738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9F2C9C7-5981-4686-9E86-9C9C01CEA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78350"/>
            <a:ext cx="12192000" cy="2279650"/>
          </a:xfrm>
          <a:prstGeom prst="rect">
            <a:avLst/>
          </a:prstGeom>
        </p:spPr>
      </p:pic>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nl-NL"/>
              <a:t>Klik om stijl te bewerken</a:t>
            </a:r>
            <a:endParaRPr lang="en-US"/>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lvl1pPr>
              <a:defRPr/>
            </a:lvl1pPr>
          </a:lstStyle>
          <a:p>
            <a:fld id="{DD01661E-BDD4-455A-AD1D-B8909AD61A4B}" type="datetime1">
              <a:rPr lang="fr-BE" smtClean="0"/>
              <a:t>25-05-22</a:t>
            </a:fld>
            <a:endParaRPr lang="en-US"/>
          </a:p>
        </p:txBody>
      </p:sp>
      <p:sp>
        <p:nvSpPr>
          <p:cNvPr id="6" name="Footer Placeholder 5"/>
          <p:cNvSpPr>
            <a:spLocks noGrp="1"/>
          </p:cNvSpPr>
          <p:nvPr>
            <p:ph type="ftr" sz="quarter" idx="11"/>
          </p:nvPr>
        </p:nvSpPr>
        <p:spPr>
          <a:xfrm>
            <a:off x="1097279" y="6446838"/>
            <a:ext cx="6818262" cy="365125"/>
          </a:xfrm>
        </p:spPr>
        <p:txBody>
          <a:bodyPr/>
          <a:lstStyle/>
          <a:p>
            <a:r>
              <a:rPr lang="en-US"/>
              <a:t>www.vuentica.com </a:t>
            </a:r>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162182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F389A344-5F8F-419D-9E6D-C6EB3D5DB4CD}" type="datetime1">
              <a:rPr lang="fr-BE" smtClean="0"/>
              <a:t>25-05-22</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www.vuentica.com </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3642564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9E075E3-94DC-4F85-8607-420497774C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86804"/>
            <a:ext cx="12192000" cy="471196"/>
          </a:xfrm>
          <a:prstGeom prst="rect">
            <a:avLst/>
          </a:prstGeom>
        </p:spPr>
      </p:pic>
      <p:sp>
        <p:nvSpPr>
          <p:cNvPr id="2" name="Vertical Title 1"/>
          <p:cNvSpPr>
            <a:spLocks noGrp="1"/>
          </p:cNvSpPr>
          <p:nvPr>
            <p:ph type="title" orient="vert"/>
          </p:nvPr>
        </p:nvSpPr>
        <p:spPr>
          <a:xfrm>
            <a:off x="8724900" y="412302"/>
            <a:ext cx="2628900" cy="575989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1394CFB0-4DFA-45BD-BD5F-7359A5310909}" type="datetime1">
              <a:rPr lang="fr-BE" smtClean="0"/>
              <a:t>25-05-22</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www.vuentica.com </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61232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lstStyle/>
          <a:p>
            <a:r>
              <a:rPr lang="en-US"/>
              <a:t>Click to edit Master title style</a:t>
            </a:r>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DEB93F0D-1D05-4EE0-83E6-122E3F1B5B55}" type="datetime1">
              <a:rPr lang="fr-BE" smtClean="0"/>
              <a:t>25-05-22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www.vuentica.com </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252659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A6038328-C30D-4121-83C2-B7F3103283DD}" type="datetime1">
              <a:rPr lang="fr-BE" smtClean="0"/>
              <a:t>25-05-22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www.vuentica.com </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58647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E285B9A-D7F3-4964-92AE-656BD828BF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86804"/>
            <a:ext cx="12192000" cy="471196"/>
          </a:xfrm>
          <a:prstGeom prst="rect">
            <a:avLst/>
          </a:prstGeom>
        </p:spPr>
      </p:pic>
      <p:sp>
        <p:nvSpPr>
          <p:cNvPr id="2" name="Title 1"/>
          <p:cNvSpPr>
            <a:spLocks noGrp="1"/>
          </p:cNvSpPr>
          <p:nvPr>
            <p:ph type="title"/>
          </p:nvPr>
        </p:nvSpPr>
        <p:spPr>
          <a:xfrm>
            <a:off x="1097280" y="758952"/>
            <a:ext cx="10058400" cy="3566160"/>
          </a:xfrm>
        </p:spPr>
        <p:txBody>
          <a:bodyPr anchor="b" anchorCtr="0">
            <a:normAutofit/>
          </a:bodyPr>
          <a:lstStyle>
            <a:lvl1pPr algn="ctr">
              <a:lnSpc>
                <a:spcPct val="90000"/>
              </a:lnSpc>
              <a:defRPr sz="4800" b="0">
                <a:solidFill>
                  <a:schemeClr val="accent1"/>
                </a:solidFill>
              </a:defRPr>
            </a:lvl1pPr>
          </a:lstStyle>
          <a:p>
            <a:r>
              <a:rPr lang="nl-NL"/>
              <a:t>Klik om stijl te bewerken</a:t>
            </a:r>
            <a:endParaRPr lang="en-US"/>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lgn="ctr">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C756D22D-5E6F-44D9-87E4-CED05D5F8830}" type="datetime1">
              <a:rPr lang="fr-BE" smtClean="0"/>
              <a:t>25-05-22</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www.vuentica.com </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‹nr.›</a:t>
            </a:fld>
            <a:endParaRPr lang="en-US"/>
          </a:p>
        </p:txBody>
      </p:sp>
      <p:pic>
        <p:nvPicPr>
          <p:cNvPr id="5" name="Image 10" descr="Une image contenant horloge&#10;&#10;Description générée automatiquement">
            <a:extLst>
              <a:ext uri="{FF2B5EF4-FFF2-40B4-BE49-F238E27FC236}">
                <a16:creationId xmlns:a16="http://schemas.microsoft.com/office/drawing/2014/main" id="{41B467AD-4E2B-4724-99AD-C084A634D27A}"/>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r="26874" b="13668"/>
          <a:stretch/>
        </p:blipFill>
        <p:spPr>
          <a:xfrm>
            <a:off x="10022069" y="4241953"/>
            <a:ext cx="2172351" cy="2564661"/>
          </a:xfrm>
          <a:prstGeom prst="rect">
            <a:avLst/>
          </a:prstGeom>
        </p:spPr>
      </p:pic>
    </p:spTree>
    <p:extLst>
      <p:ext uri="{BB962C8B-B14F-4D97-AF65-F5344CB8AC3E}">
        <p14:creationId xmlns:p14="http://schemas.microsoft.com/office/powerpoint/2010/main" val="240751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2120900"/>
            <a:ext cx="4639736" cy="374819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515944" y="2120900"/>
            <a:ext cx="4639736" cy="374819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7AE80A59-F062-4109-A0DA-BFCD727D7479}" type="datetime1">
              <a:rPr lang="fr-BE" smtClean="0"/>
              <a:t>25-05-22</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www.vuentica.com </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‹nr.›</a:t>
            </a:fld>
            <a:endParaRPr lang="en-US"/>
          </a:p>
        </p:txBody>
      </p:sp>
      <p:sp>
        <p:nvSpPr>
          <p:cNvPr id="11" name="Title 1">
            <a:extLst>
              <a:ext uri="{FF2B5EF4-FFF2-40B4-BE49-F238E27FC236}">
                <a16:creationId xmlns:a16="http://schemas.microsoft.com/office/drawing/2014/main" id="{7EB3BD32-04B1-4C5A-A334-39451148AB51}"/>
              </a:ext>
            </a:extLst>
          </p:cNvPr>
          <p:cNvSpPr>
            <a:spLocks noGrp="1"/>
          </p:cNvSpPr>
          <p:nvPr>
            <p:ph type="title" hasCustomPrompt="1"/>
          </p:nvPr>
        </p:nvSpPr>
        <p:spPr>
          <a:xfrm>
            <a:off x="669600" y="159856"/>
            <a:ext cx="10476000" cy="687600"/>
          </a:xfrm>
        </p:spPr>
        <p:txBody>
          <a:bodyPr anchor="ctr"/>
          <a:lstStyle/>
          <a:p>
            <a:r>
              <a:rPr lang="en-US"/>
              <a:t>Click to edit Master title style</a:t>
            </a:r>
          </a:p>
        </p:txBody>
      </p:sp>
    </p:spTree>
    <p:extLst>
      <p:ext uri="{BB962C8B-B14F-4D97-AF65-F5344CB8AC3E}">
        <p14:creationId xmlns:p14="http://schemas.microsoft.com/office/powerpoint/2010/main" val="388817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97280" y="2958274"/>
            <a:ext cx="4639736" cy="2910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515944" y="2958273"/>
            <a:ext cx="4639736" cy="2910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CB60FBB4-EAA8-400E-9496-2DD78439F48F}" type="datetime1">
              <a:rPr lang="fr-BE" smtClean="0"/>
              <a:t>25-05-22</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www.vuentica.com </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‹nr.›</a:t>
            </a:fld>
            <a:endParaRPr lang="en-US"/>
          </a:p>
        </p:txBody>
      </p:sp>
      <p:sp>
        <p:nvSpPr>
          <p:cNvPr id="13" name="Title 1">
            <a:extLst>
              <a:ext uri="{FF2B5EF4-FFF2-40B4-BE49-F238E27FC236}">
                <a16:creationId xmlns:a16="http://schemas.microsoft.com/office/drawing/2014/main" id="{34CC4D93-C9F4-492A-86E0-33BB200A6E21}"/>
              </a:ext>
            </a:extLst>
          </p:cNvPr>
          <p:cNvSpPr>
            <a:spLocks noGrp="1"/>
          </p:cNvSpPr>
          <p:nvPr>
            <p:ph type="title" hasCustomPrompt="1"/>
          </p:nvPr>
        </p:nvSpPr>
        <p:spPr>
          <a:xfrm>
            <a:off x="669600" y="159856"/>
            <a:ext cx="10476000" cy="687600"/>
          </a:xfrm>
        </p:spPr>
        <p:txBody>
          <a:bodyPr anchor="ctr"/>
          <a:lstStyle/>
          <a:p>
            <a:r>
              <a:rPr lang="en-US"/>
              <a:t>Click to edit Master title style</a:t>
            </a:r>
          </a:p>
        </p:txBody>
      </p:sp>
    </p:spTree>
    <p:extLst>
      <p:ext uri="{BB962C8B-B14F-4D97-AF65-F5344CB8AC3E}">
        <p14:creationId xmlns:p14="http://schemas.microsoft.com/office/powerpoint/2010/main" val="4275524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474DB79D-FDD8-489D-A0CA-E23CB8ACFDCE}" type="datetime1">
              <a:rPr lang="fr-BE" smtClean="0"/>
              <a:t>25-05-22</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www.vuentica.com </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4032787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A6C0E3-E87B-484E-9548-23DEFDEFE8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86804"/>
            <a:ext cx="12192000" cy="471196"/>
          </a:xfrm>
          <a:prstGeom prst="rect">
            <a:avLst/>
          </a:prstGeom>
        </p:spPr>
      </p:pic>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BC08A814-AAFF-44CC-B19E-72DE8154A434}" type="datetime1">
              <a:rPr lang="fr-BE" smtClean="0"/>
              <a:t>25-05-22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www.vuentica.com </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‹nr.›</a:t>
            </a:fld>
            <a:endParaRPr lang="en-US"/>
          </a:p>
        </p:txBody>
      </p:sp>
      <p:pic>
        <p:nvPicPr>
          <p:cNvPr id="6" name="Image 10" descr="Une image contenant horloge&#10;&#10;Description générée automatiquement">
            <a:extLst>
              <a:ext uri="{FF2B5EF4-FFF2-40B4-BE49-F238E27FC236}">
                <a16:creationId xmlns:a16="http://schemas.microsoft.com/office/drawing/2014/main" id="{5A0E15BA-C7E6-4D14-8109-40887219C978}"/>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r="26874" b="13668"/>
          <a:stretch/>
        </p:blipFill>
        <p:spPr>
          <a:xfrm>
            <a:off x="10022069" y="4241953"/>
            <a:ext cx="2172351" cy="2564661"/>
          </a:xfrm>
          <a:prstGeom prst="rect">
            <a:avLst/>
          </a:prstGeom>
        </p:spPr>
      </p:pic>
    </p:spTree>
    <p:extLst>
      <p:ext uri="{BB962C8B-B14F-4D97-AF65-F5344CB8AC3E}">
        <p14:creationId xmlns:p14="http://schemas.microsoft.com/office/powerpoint/2010/main" val="397214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B3E7FD1-A813-405F-B048-CED4B5065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86804"/>
            <a:ext cx="12192000" cy="471196"/>
          </a:xfrm>
          <a:prstGeom prst="rect">
            <a:avLst/>
          </a:prstGeom>
        </p:spPr>
      </p:pic>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C04AF63-312C-4E01-BFF7-3A925D144E43}" type="datetime1">
              <a:rPr lang="fr-BE" smtClean="0"/>
              <a:t>25-05-22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www.vuentica.com </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‹nr.›</a:t>
            </a:fld>
            <a:endParaRPr lang="en-US"/>
          </a:p>
        </p:txBody>
      </p:sp>
    </p:spTree>
    <p:extLst>
      <p:ext uri="{BB962C8B-B14F-4D97-AF65-F5344CB8AC3E}">
        <p14:creationId xmlns:p14="http://schemas.microsoft.com/office/powerpoint/2010/main" val="2712239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A9F4BEF-3B01-401B-8F09-690711A4885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386804"/>
            <a:ext cx="12192000" cy="471196"/>
          </a:xfrm>
          <a:prstGeom prst="rect">
            <a:avLst/>
          </a:prstGeom>
        </p:spPr>
      </p:pic>
      <p:sp>
        <p:nvSpPr>
          <p:cNvPr id="2" name="Title Placeholder 1"/>
          <p:cNvSpPr>
            <a:spLocks noGrp="1"/>
          </p:cNvSpPr>
          <p:nvPr>
            <p:ph type="title"/>
          </p:nvPr>
        </p:nvSpPr>
        <p:spPr>
          <a:xfrm>
            <a:off x="669600" y="159856"/>
            <a:ext cx="10476000" cy="687600"/>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669600" y="1439999"/>
            <a:ext cx="10476000" cy="4438800"/>
          </a:xfrm>
          <a:prstGeom prst="rect">
            <a:avLst/>
          </a:prstGeom>
        </p:spPr>
        <p:txBody>
          <a:bodyPr vert="horz" lIns="0" tIns="45720" rIns="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327CC9B3-E1E4-4367-9AFD-0C789853EB00}" type="datetime1">
              <a:rPr lang="fr-BE" smtClean="0"/>
              <a:t>25-05-22</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a:t>www.vuentica.com </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‹nr.›</a:t>
            </a:fld>
            <a:endParaRPr lang="en-US"/>
          </a:p>
        </p:txBody>
      </p:sp>
      <p:pic>
        <p:nvPicPr>
          <p:cNvPr id="8" name="Image 10" descr="Une image contenant horloge&#10;&#10;Description générée automatiquement">
            <a:extLst>
              <a:ext uri="{FF2B5EF4-FFF2-40B4-BE49-F238E27FC236}">
                <a16:creationId xmlns:a16="http://schemas.microsoft.com/office/drawing/2014/main" id="{2FC32581-B3A4-4C12-A7C0-2E0C8AB0B3AC}"/>
              </a:ext>
            </a:extLst>
          </p:cNvPr>
          <p:cNvPicPr>
            <a:picLocks noChangeAspect="1"/>
          </p:cNvPicPr>
          <p:nvPr userDrawn="1"/>
        </p:nvPicPr>
        <p:blipFill rotWithShape="1">
          <a:blip r:embed="rId17" cstate="print">
            <a:alphaModFix amt="20000"/>
            <a:extLst>
              <a:ext uri="{28A0092B-C50C-407E-A947-70E740481C1C}">
                <a14:useLocalDpi xmlns:a14="http://schemas.microsoft.com/office/drawing/2010/main"/>
              </a:ext>
            </a:extLst>
          </a:blip>
          <a:srcRect r="26874" b="13668"/>
          <a:stretch/>
        </p:blipFill>
        <p:spPr>
          <a:xfrm>
            <a:off x="10022069" y="4241953"/>
            <a:ext cx="2172351" cy="2564661"/>
          </a:xfrm>
          <a:prstGeom prst="rect">
            <a:avLst/>
          </a:prstGeom>
        </p:spPr>
      </p:pic>
      <p:cxnSp>
        <p:nvCxnSpPr>
          <p:cNvPr id="12" name="Straight Connector 9">
            <a:extLst>
              <a:ext uri="{FF2B5EF4-FFF2-40B4-BE49-F238E27FC236}">
                <a16:creationId xmlns:a16="http://schemas.microsoft.com/office/drawing/2014/main" id="{99482810-49E9-4341-8771-3FE20958D644}"/>
              </a:ext>
            </a:extLst>
          </p:cNvPr>
          <p:cNvCxnSpPr>
            <a:cxnSpLocks/>
          </p:cNvCxnSpPr>
          <p:nvPr userDrawn="1"/>
        </p:nvCxnSpPr>
        <p:spPr>
          <a:xfrm flipV="1">
            <a:off x="0" y="844512"/>
            <a:ext cx="12192000" cy="1"/>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0">
            <a:extLst>
              <a:ext uri="{FF2B5EF4-FFF2-40B4-BE49-F238E27FC236}">
                <a16:creationId xmlns:a16="http://schemas.microsoft.com/office/drawing/2014/main" id="{8D9956B2-154D-44C1-9990-51A01C415E70}"/>
              </a:ext>
            </a:extLst>
          </p:cNvPr>
          <p:cNvSpPr/>
          <p:nvPr userDrawn="1"/>
        </p:nvSpPr>
        <p:spPr>
          <a:xfrm>
            <a:off x="0" y="854243"/>
            <a:ext cx="12192000" cy="636271"/>
          </a:xfrm>
          <a:prstGeom prst="rect">
            <a:avLst/>
          </a:prstGeom>
          <a:gradFill>
            <a:gsLst>
              <a:gs pos="833">
                <a:srgbClr val="E0EBEE"/>
              </a:gs>
              <a:gs pos="47000">
                <a:schemeClr val="bg1"/>
              </a:gs>
              <a:gs pos="100000">
                <a:schemeClr val="bg1">
                  <a:alpha val="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Tree>
    <p:extLst>
      <p:ext uri="{BB962C8B-B14F-4D97-AF65-F5344CB8AC3E}">
        <p14:creationId xmlns:p14="http://schemas.microsoft.com/office/powerpoint/2010/main" val="3761698600"/>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5" r:id="rId3"/>
    <p:sldLayoutId id="2147484171" r:id="rId4"/>
    <p:sldLayoutId id="2147484172" r:id="rId5"/>
    <p:sldLayoutId id="2147484173" r:id="rId6"/>
    <p:sldLayoutId id="2147484167" r:id="rId7"/>
    <p:sldLayoutId id="2147484163" r:id="rId8"/>
    <p:sldLayoutId id="2147484176" r:id="rId9"/>
    <p:sldLayoutId id="2147484177" r:id="rId10"/>
    <p:sldLayoutId id="2147484164" r:id="rId11"/>
    <p:sldLayoutId id="2147484165" r:id="rId12"/>
    <p:sldLayoutId id="2147484166" r:id="rId13"/>
    <p:sldLayoutId id="2147484168" r:id="rId14"/>
  </p:sldLayoutIdLst>
  <p:hf hdr="0"/>
  <p:txStyles>
    <p:titleStyle>
      <a:lvl1pPr algn="l" defTabSz="914400" rtl="0" eaLnBrk="1" latinLnBrk="0" hangingPunct="1">
        <a:lnSpc>
          <a:spcPct val="80000"/>
        </a:lnSpc>
        <a:spcBef>
          <a:spcPct val="0"/>
        </a:spcBef>
        <a:buNone/>
        <a:defRPr sz="4400" i="0" kern="1200" spc="-50" baseline="0">
          <a:solidFill>
            <a:schemeClr val="accent1"/>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ianc.org/publication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linkedin.com/company/eci-institut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87848F-800E-4BC6-ADED-5DD39AEDA1E7}"/>
              </a:ext>
            </a:extLst>
          </p:cNvPr>
          <p:cNvSpPr>
            <a:spLocks noGrp="1"/>
          </p:cNvSpPr>
          <p:nvPr>
            <p:ph type="ctrTitle"/>
          </p:nvPr>
        </p:nvSpPr>
        <p:spPr>
          <a:xfrm>
            <a:off x="766916" y="2018590"/>
            <a:ext cx="10776155" cy="1329979"/>
          </a:xfrm>
        </p:spPr>
        <p:txBody>
          <a:bodyPr>
            <a:normAutofit fontScale="90000"/>
          </a:bodyPr>
          <a:lstStyle/>
          <a:p>
            <a:r>
              <a:rPr lang="da-DK" dirty="0"/>
              <a:t>ECI Conference – Brussels – 06/OCT/22</a:t>
            </a:r>
            <a:endParaRPr lang="fr-BE" dirty="0"/>
          </a:p>
        </p:txBody>
      </p:sp>
      <p:sp>
        <p:nvSpPr>
          <p:cNvPr id="3" name="Sous-titre 2">
            <a:extLst>
              <a:ext uri="{FF2B5EF4-FFF2-40B4-BE49-F238E27FC236}">
                <a16:creationId xmlns:a16="http://schemas.microsoft.com/office/drawing/2014/main" id="{F6EC0ABE-A033-426A-9159-6D3DCEF4ABBE}"/>
              </a:ext>
            </a:extLst>
          </p:cNvPr>
          <p:cNvSpPr>
            <a:spLocks noGrp="1"/>
          </p:cNvSpPr>
          <p:nvPr>
            <p:ph type="subTitle" idx="1"/>
          </p:nvPr>
        </p:nvSpPr>
        <p:spPr/>
        <p:txBody>
          <a:bodyPr/>
          <a:lstStyle/>
          <a:p>
            <a:r>
              <a:rPr lang="en-US" dirty="0"/>
              <a:t>INFORMATION for website</a:t>
            </a:r>
          </a:p>
        </p:txBody>
      </p:sp>
      <p:sp>
        <p:nvSpPr>
          <p:cNvPr id="6" name="Slide Number Placeholder 8">
            <a:extLst>
              <a:ext uri="{FF2B5EF4-FFF2-40B4-BE49-F238E27FC236}">
                <a16:creationId xmlns:a16="http://schemas.microsoft.com/office/drawing/2014/main" id="{3D91530C-33F1-47F7-8636-04EA2FE14086}"/>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t>1</a:t>
            </a:fld>
            <a:endParaRPr lang="en-US"/>
          </a:p>
        </p:txBody>
      </p:sp>
      <p:sp>
        <p:nvSpPr>
          <p:cNvPr id="8" name="Date Placeholder 6">
            <a:extLst>
              <a:ext uri="{FF2B5EF4-FFF2-40B4-BE49-F238E27FC236}">
                <a16:creationId xmlns:a16="http://schemas.microsoft.com/office/drawing/2014/main" id="{73F7038A-7A6B-43FB-9742-4CB9417FC507}"/>
              </a:ext>
            </a:extLst>
          </p:cNvPr>
          <p:cNvSpPr>
            <a:spLocks noGrp="1"/>
          </p:cNvSpPr>
          <p:nvPr>
            <p:ph type="dt" sz="half" idx="10"/>
          </p:nvPr>
        </p:nvSpPr>
        <p:spPr>
          <a:xfrm>
            <a:off x="8218426" y="6446838"/>
            <a:ext cx="2584850" cy="365125"/>
          </a:xfrm>
        </p:spPr>
        <p:txBody>
          <a:bodyPr/>
          <a:lstStyle/>
          <a:p>
            <a:fld id="{1740AD5E-F66B-41DE-A194-17AE0398B57D}" type="datetime1">
              <a:rPr lang="fr-BE" smtClean="0"/>
              <a:t>25-05-22</a:t>
            </a:fld>
            <a:endParaRPr lang="en-US"/>
          </a:p>
        </p:txBody>
      </p:sp>
      <p:sp>
        <p:nvSpPr>
          <p:cNvPr id="4" name="Rechthoek 3">
            <a:extLst>
              <a:ext uri="{FF2B5EF4-FFF2-40B4-BE49-F238E27FC236}">
                <a16:creationId xmlns:a16="http://schemas.microsoft.com/office/drawing/2014/main" id="{9FC838C0-016B-4295-80B1-0196E2459E12}"/>
              </a:ext>
            </a:extLst>
          </p:cNvPr>
          <p:cNvSpPr/>
          <p:nvPr/>
        </p:nvSpPr>
        <p:spPr>
          <a:xfrm>
            <a:off x="3958505" y="344129"/>
            <a:ext cx="4339921" cy="1071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
            <a:extLst>
              <a:ext uri="{FF2B5EF4-FFF2-40B4-BE49-F238E27FC236}">
                <a16:creationId xmlns:a16="http://schemas.microsoft.com/office/drawing/2014/main" id="{80A5A70D-CA8E-4453-9B6E-A42DD948AF41}"/>
              </a:ext>
            </a:extLst>
          </p:cNvPr>
          <p:cNvGrpSpPr/>
          <p:nvPr/>
        </p:nvGrpSpPr>
        <p:grpSpPr>
          <a:xfrm>
            <a:off x="3642258" y="331215"/>
            <a:ext cx="4647566" cy="1717675"/>
            <a:chOff x="0" y="0"/>
            <a:chExt cx="4647962" cy="1718141"/>
          </a:xfrm>
        </p:grpSpPr>
        <p:pic>
          <p:nvPicPr>
            <p:cNvPr id="10" name="Picture 2">
              <a:extLst>
                <a:ext uri="{FF2B5EF4-FFF2-40B4-BE49-F238E27FC236}">
                  <a16:creationId xmlns:a16="http://schemas.microsoft.com/office/drawing/2014/main" id="{52CF24C5-B00B-442D-BEE0-E1214ED6A0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43" t="-10020" r="3012" b="5328"/>
            <a:stretch/>
          </p:blipFill>
          <p:spPr bwMode="auto">
            <a:xfrm>
              <a:off x="0" y="0"/>
              <a:ext cx="1644015" cy="1624965"/>
            </a:xfrm>
            <a:prstGeom prst="ellipse">
              <a:avLst/>
            </a:prstGeom>
            <a:ln>
              <a:noFill/>
            </a:ln>
            <a:effectLst/>
            <a:extLst>
              <a:ext uri="{53640926-AAD7-44D8-BBD7-CCE9431645EC}">
                <a14:shadowObscured xmlns:a14="http://schemas.microsoft.com/office/drawing/2010/main"/>
              </a:ext>
            </a:extLst>
          </p:spPr>
        </p:pic>
        <p:sp>
          <p:nvSpPr>
            <p:cNvPr id="11" name="Text Box 2">
              <a:extLst>
                <a:ext uri="{FF2B5EF4-FFF2-40B4-BE49-F238E27FC236}">
                  <a16:creationId xmlns:a16="http://schemas.microsoft.com/office/drawing/2014/main" id="{C316348C-8D9F-4FCB-9DB6-2A41581B6F9B}"/>
                </a:ext>
              </a:extLst>
            </p:cNvPr>
            <p:cNvSpPr txBox="1">
              <a:spLocks noChangeArrowheads="1"/>
            </p:cNvSpPr>
            <p:nvPr/>
          </p:nvSpPr>
          <p:spPr bwMode="auto">
            <a:xfrm>
              <a:off x="1515916" y="72764"/>
              <a:ext cx="3132046" cy="1215746"/>
            </a:xfrm>
            <a:prstGeom prst="rect">
              <a:avLst/>
            </a:prstGeom>
            <a:noFill/>
            <a:ln w="9525">
              <a:noFill/>
              <a:miter lim="800000"/>
              <a:headEnd/>
              <a:tailEnd/>
            </a:ln>
          </p:spPr>
          <p:txBody>
            <a:bodyPr rot="0" vert="horz" wrap="square" lIns="91440" tIns="45720" rIns="91440" bIns="45720" anchor="t" anchorCtr="0">
              <a:noAutofit/>
            </a:bodyPr>
            <a:lstStyle/>
            <a:p>
              <a:pPr algn="ctr">
                <a:spcBef>
                  <a:spcPts val="1200"/>
                </a:spcBef>
                <a:spcAft>
                  <a:spcPts val="1200"/>
                </a:spcAft>
              </a:pPr>
              <a:r>
                <a:rPr lang="en-US" sz="7200" b="1" dirty="0">
                  <a:solidFill>
                    <a:srgbClr val="002867"/>
                  </a:solidFill>
                  <a:effectLst/>
                  <a:latin typeface="Century Gothic" panose="020B0502020202020204" pitchFamily="34" charset="0"/>
                  <a:ea typeface="Calibri" panose="020F0502020204030204" pitchFamily="34" charset="0"/>
                </a:rPr>
                <a:t>PIANC</a:t>
              </a:r>
              <a:endParaRPr lang="nl-NL" sz="1000" dirty="0">
                <a:solidFill>
                  <a:srgbClr val="000000"/>
                </a:solidFill>
                <a:effectLst/>
                <a:latin typeface="Arial" panose="020B0604020202020204" pitchFamily="34" charset="0"/>
                <a:ea typeface="Calibri" panose="020F0502020204030204" pitchFamily="34" charset="0"/>
              </a:endParaRPr>
            </a:p>
            <a:p>
              <a:pPr algn="just">
                <a:spcBef>
                  <a:spcPts val="1200"/>
                </a:spcBef>
                <a:spcAft>
                  <a:spcPts val="1200"/>
                </a:spcAft>
              </a:pPr>
              <a:r>
                <a:rPr lang="en-US" sz="1000" dirty="0">
                  <a:solidFill>
                    <a:srgbClr val="000000"/>
                  </a:solidFill>
                  <a:effectLst/>
                  <a:latin typeface="Arial" panose="020B0604020202020204" pitchFamily="34" charset="0"/>
                  <a:ea typeface="Calibri" panose="020F0502020204030204" pitchFamily="34" charset="0"/>
                </a:rPr>
                <a:t> </a:t>
              </a:r>
              <a:endParaRPr lang="nl-NL" sz="1000" dirty="0">
                <a:solidFill>
                  <a:srgbClr val="000000"/>
                </a:solidFill>
                <a:effectLst/>
                <a:latin typeface="Arial" panose="020B0604020202020204" pitchFamily="34" charset="0"/>
                <a:ea typeface="Calibri" panose="020F0502020204030204" pitchFamily="34" charset="0"/>
              </a:endParaRPr>
            </a:p>
          </p:txBody>
        </p:sp>
        <p:sp>
          <p:nvSpPr>
            <p:cNvPr id="12" name="Text Box 2">
              <a:extLst>
                <a:ext uri="{FF2B5EF4-FFF2-40B4-BE49-F238E27FC236}">
                  <a16:creationId xmlns:a16="http://schemas.microsoft.com/office/drawing/2014/main" id="{072D0F15-8F13-40EE-87B2-186EC58D6155}"/>
                </a:ext>
              </a:extLst>
            </p:cNvPr>
            <p:cNvSpPr txBox="1">
              <a:spLocks noChangeArrowheads="1"/>
            </p:cNvSpPr>
            <p:nvPr/>
          </p:nvSpPr>
          <p:spPr bwMode="auto">
            <a:xfrm>
              <a:off x="1603232" y="1035673"/>
              <a:ext cx="2993917" cy="682468"/>
            </a:xfrm>
            <a:prstGeom prst="rect">
              <a:avLst/>
            </a:prstGeom>
            <a:noFill/>
            <a:ln w="9525">
              <a:noFill/>
              <a:miter lim="800000"/>
              <a:headEnd/>
              <a:tailEnd/>
            </a:ln>
          </p:spPr>
          <p:txBody>
            <a:bodyPr rot="0" vert="horz" wrap="square" lIns="91440" tIns="45720" rIns="91440" bIns="45720" anchor="t" anchorCtr="0">
              <a:noAutofit/>
            </a:bodyPr>
            <a:lstStyle/>
            <a:p>
              <a:pPr algn="ctr">
                <a:spcBef>
                  <a:spcPts val="1200"/>
                </a:spcBef>
                <a:spcAft>
                  <a:spcPts val="1200"/>
                </a:spcAft>
              </a:pPr>
              <a:r>
                <a:rPr lang="en-US" sz="1200">
                  <a:solidFill>
                    <a:srgbClr val="002060"/>
                  </a:solidFill>
                  <a:effectLst/>
                  <a:latin typeface="Century Gothic" panose="020B0502020202020204" pitchFamily="34" charset="0"/>
                  <a:ea typeface="Calibri" panose="020F0502020204030204" pitchFamily="34" charset="0"/>
                </a:rPr>
                <a:t>The World Association for Waterborne Transport Infrastructure</a:t>
              </a:r>
              <a:endParaRPr lang="nl-NL" sz="1000">
                <a:solidFill>
                  <a:srgbClr val="000000"/>
                </a:solidFill>
                <a:effectLst/>
                <a:latin typeface="Arial" panose="020B0604020202020204" pitchFamily="34" charset="0"/>
                <a:ea typeface="Calibri" panose="020F0502020204030204" pitchFamily="34" charset="0"/>
              </a:endParaRPr>
            </a:p>
            <a:p>
              <a:pPr algn="just">
                <a:spcBef>
                  <a:spcPts val="1200"/>
                </a:spcBef>
                <a:spcAft>
                  <a:spcPts val="1200"/>
                </a:spcAft>
              </a:pPr>
              <a:r>
                <a:rPr lang="en-US" sz="1000">
                  <a:solidFill>
                    <a:srgbClr val="000000"/>
                  </a:solidFill>
                  <a:effectLst/>
                  <a:latin typeface="Arial" panose="020B0604020202020204" pitchFamily="34" charset="0"/>
                  <a:ea typeface="Calibri" panose="020F0502020204030204" pitchFamily="34" charset="0"/>
                </a:rPr>
                <a:t> </a:t>
              </a:r>
              <a:endParaRPr lang="nl-NL" sz="1000">
                <a:solidFill>
                  <a:srgbClr val="000000"/>
                </a:solidFill>
                <a:effectLst/>
                <a:latin typeface="Arial" panose="020B0604020202020204" pitchFamily="34" charset="0"/>
                <a:ea typeface="Calibri" panose="020F0502020204030204" pitchFamily="34" charset="0"/>
              </a:endParaRPr>
            </a:p>
          </p:txBody>
        </p:sp>
      </p:grpSp>
      <p:sp>
        <p:nvSpPr>
          <p:cNvPr id="16" name="Rechthoek 15">
            <a:extLst>
              <a:ext uri="{FF2B5EF4-FFF2-40B4-BE49-F238E27FC236}">
                <a16:creationId xmlns:a16="http://schemas.microsoft.com/office/drawing/2014/main" id="{940C76A8-3B14-8A57-11F7-F115C77A2CF5}"/>
              </a:ext>
            </a:extLst>
          </p:cNvPr>
          <p:cNvSpPr/>
          <p:nvPr/>
        </p:nvSpPr>
        <p:spPr>
          <a:xfrm>
            <a:off x="9861755" y="4041060"/>
            <a:ext cx="2330245" cy="233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61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C43C4E-2D50-482E-96FC-F61614E478C3}"/>
              </a:ext>
            </a:extLst>
          </p:cNvPr>
          <p:cNvSpPr>
            <a:spLocks noGrp="1"/>
          </p:cNvSpPr>
          <p:nvPr>
            <p:ph type="title"/>
          </p:nvPr>
        </p:nvSpPr>
        <p:spPr>
          <a:xfrm>
            <a:off x="669600" y="159856"/>
            <a:ext cx="11398574" cy="687600"/>
          </a:xfrm>
        </p:spPr>
        <p:txBody>
          <a:bodyPr>
            <a:noAutofit/>
          </a:bodyPr>
          <a:lstStyle/>
          <a:p>
            <a:r>
              <a:rPr lang="en-US" dirty="0"/>
              <a:t>Draft Program (not yet for publication) </a:t>
            </a:r>
          </a:p>
        </p:txBody>
      </p:sp>
      <p:sp>
        <p:nvSpPr>
          <p:cNvPr id="4" name="Date Placeholder 6">
            <a:extLst>
              <a:ext uri="{FF2B5EF4-FFF2-40B4-BE49-F238E27FC236}">
                <a16:creationId xmlns:a16="http://schemas.microsoft.com/office/drawing/2014/main" id="{0CB7CEAF-8DA0-401E-AE79-3EB0A8D8A261}"/>
              </a:ext>
            </a:extLst>
          </p:cNvPr>
          <p:cNvSpPr>
            <a:spLocks noGrp="1"/>
          </p:cNvSpPr>
          <p:nvPr>
            <p:ph type="dt" sz="half" idx="10"/>
          </p:nvPr>
        </p:nvSpPr>
        <p:spPr>
          <a:xfrm>
            <a:off x="8218426" y="6446838"/>
            <a:ext cx="2584850" cy="365125"/>
          </a:xfrm>
        </p:spPr>
        <p:txBody>
          <a:bodyPr/>
          <a:lstStyle/>
          <a:p>
            <a:fld id="{54F34191-5436-46E1-8AD0-C6B069168FC6}" type="datetime1">
              <a:rPr lang="fr-BE" smtClean="0"/>
              <a:t>25-05-22</a:t>
            </a:fld>
            <a:endParaRPr lang="en-US"/>
          </a:p>
        </p:txBody>
      </p:sp>
      <p:sp>
        <p:nvSpPr>
          <p:cNvPr id="6" name="Slide Number Placeholder 8">
            <a:extLst>
              <a:ext uri="{FF2B5EF4-FFF2-40B4-BE49-F238E27FC236}">
                <a16:creationId xmlns:a16="http://schemas.microsoft.com/office/drawing/2014/main" id="{0CDA0B71-2CBB-4BFB-89BD-B79DECFF2283}"/>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t>10</a:t>
            </a:fld>
            <a:endParaRPr lang="en-US"/>
          </a:p>
        </p:txBody>
      </p:sp>
      <p:sp>
        <p:nvSpPr>
          <p:cNvPr id="7" name="Espace réservé du contenu 2">
            <a:extLst>
              <a:ext uri="{FF2B5EF4-FFF2-40B4-BE49-F238E27FC236}">
                <a16:creationId xmlns:a16="http://schemas.microsoft.com/office/drawing/2014/main" id="{10DDBFED-40DB-4711-827D-EA287707E0DA}"/>
              </a:ext>
            </a:extLst>
          </p:cNvPr>
          <p:cNvSpPr>
            <a:spLocks noGrp="1"/>
          </p:cNvSpPr>
          <p:nvPr>
            <p:ph idx="1"/>
          </p:nvPr>
        </p:nvSpPr>
        <p:spPr>
          <a:xfrm>
            <a:off x="669599" y="1439998"/>
            <a:ext cx="11398575" cy="4912163"/>
          </a:xfrm>
        </p:spPr>
        <p:txBody>
          <a:bodyPr>
            <a:noAutofit/>
          </a:bodyPr>
          <a:lstStyle/>
          <a:p>
            <a:endParaRPr lang="en-US" sz="1800" dirty="0">
              <a:solidFill>
                <a:srgbClr val="003579"/>
              </a:solidFill>
            </a:endParaRPr>
          </a:p>
          <a:p>
            <a:endParaRPr lang="en-US" sz="600" dirty="0">
              <a:solidFill>
                <a:srgbClr val="003579"/>
              </a:solidFill>
            </a:endParaRPr>
          </a:p>
        </p:txBody>
      </p:sp>
      <p:sp>
        <p:nvSpPr>
          <p:cNvPr id="10" name="Rechthoek 9">
            <a:extLst>
              <a:ext uri="{FF2B5EF4-FFF2-40B4-BE49-F238E27FC236}">
                <a16:creationId xmlns:a16="http://schemas.microsoft.com/office/drawing/2014/main" id="{32B1A1C8-FC5D-44B8-9E56-119197175EC4}"/>
              </a:ext>
            </a:extLst>
          </p:cNvPr>
          <p:cNvSpPr/>
          <p:nvPr/>
        </p:nvSpPr>
        <p:spPr>
          <a:xfrm>
            <a:off x="9861755" y="4041060"/>
            <a:ext cx="2330245" cy="233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CBE0CF55-4C68-56D5-0FE7-EF2BEF53B4E1}"/>
              </a:ext>
            </a:extLst>
          </p:cNvPr>
          <p:cNvPicPr>
            <a:picLocks noChangeAspect="1"/>
          </p:cNvPicPr>
          <p:nvPr/>
        </p:nvPicPr>
        <p:blipFill>
          <a:blip r:embed="rId3"/>
          <a:stretch>
            <a:fillRect/>
          </a:stretch>
        </p:blipFill>
        <p:spPr>
          <a:xfrm>
            <a:off x="304567" y="862197"/>
            <a:ext cx="5903194" cy="5513517"/>
          </a:xfrm>
          <a:prstGeom prst="rect">
            <a:avLst/>
          </a:prstGeom>
        </p:spPr>
      </p:pic>
      <p:sp>
        <p:nvSpPr>
          <p:cNvPr id="12" name="Titre 1">
            <a:extLst>
              <a:ext uri="{FF2B5EF4-FFF2-40B4-BE49-F238E27FC236}">
                <a16:creationId xmlns:a16="http://schemas.microsoft.com/office/drawing/2014/main" id="{9D69725F-6790-EC3C-FC4A-E0A524DA2548}"/>
              </a:ext>
            </a:extLst>
          </p:cNvPr>
          <p:cNvSpPr txBox="1">
            <a:spLocks/>
          </p:cNvSpPr>
          <p:nvPr/>
        </p:nvSpPr>
        <p:spPr>
          <a:xfrm>
            <a:off x="6662152" y="883533"/>
            <a:ext cx="5111440" cy="4759643"/>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i="0" kern="1200" spc="-50" baseline="0">
                <a:solidFill>
                  <a:schemeClr val="accent1"/>
                </a:solidFill>
                <a:latin typeface="+mj-lt"/>
                <a:ea typeface="+mj-ea"/>
                <a:cs typeface="+mj-cs"/>
              </a:defRPr>
            </a:lvl1pPr>
          </a:lstStyle>
          <a:p>
            <a:pPr algn="ctr"/>
            <a:r>
              <a:rPr lang="en-US" sz="2200" b="1" dirty="0">
                <a:solidFill>
                  <a:srgbClr val="26BCC1"/>
                </a:solidFill>
              </a:rPr>
              <a:t>Organized by </a:t>
            </a:r>
          </a:p>
          <a:p>
            <a:pPr algn="ctr"/>
            <a:endParaRPr lang="en-US" sz="6000" b="1" dirty="0">
              <a:solidFill>
                <a:srgbClr val="26BCC1"/>
              </a:solidFill>
            </a:endParaRPr>
          </a:p>
          <a:p>
            <a:pPr algn="ctr"/>
            <a:endParaRPr lang="en-US" sz="5400" b="1" dirty="0">
              <a:solidFill>
                <a:srgbClr val="26BCC1"/>
              </a:solidFill>
            </a:endParaRPr>
          </a:p>
          <a:p>
            <a:pPr algn="ctr"/>
            <a:endParaRPr lang="en-US" sz="2400" b="1" dirty="0">
              <a:solidFill>
                <a:srgbClr val="26BCC1"/>
              </a:solidFill>
            </a:endParaRPr>
          </a:p>
          <a:p>
            <a:pPr algn="ctr"/>
            <a:r>
              <a:rPr lang="en-US" sz="2200" b="1" dirty="0">
                <a:solidFill>
                  <a:srgbClr val="26BCC1"/>
                </a:solidFill>
              </a:rPr>
              <a:t>in partnership with </a:t>
            </a:r>
          </a:p>
          <a:p>
            <a:pPr algn="ctr"/>
            <a:endParaRPr lang="en-US" sz="2400" b="1" dirty="0">
              <a:solidFill>
                <a:srgbClr val="26BCC1"/>
              </a:solidFill>
            </a:endParaRPr>
          </a:p>
          <a:p>
            <a:pPr algn="ctr"/>
            <a:endParaRPr lang="en-US" sz="7000" b="1" dirty="0">
              <a:solidFill>
                <a:srgbClr val="26BCC1"/>
              </a:solidFill>
            </a:endParaRPr>
          </a:p>
          <a:p>
            <a:pPr algn="ctr"/>
            <a:endParaRPr lang="en-US" sz="2800" b="1" dirty="0">
              <a:solidFill>
                <a:srgbClr val="26BCC1"/>
              </a:solidFill>
            </a:endParaRPr>
          </a:p>
          <a:p>
            <a:pPr algn="ctr"/>
            <a:r>
              <a:rPr lang="en-US" sz="2200" b="1" dirty="0">
                <a:solidFill>
                  <a:srgbClr val="26BCC1"/>
                </a:solidFill>
              </a:rPr>
              <a:t>Main sponsor   </a:t>
            </a:r>
          </a:p>
        </p:txBody>
      </p:sp>
      <p:pic>
        <p:nvPicPr>
          <p:cNvPr id="13" name="Picture 2">
            <a:extLst>
              <a:ext uri="{FF2B5EF4-FFF2-40B4-BE49-F238E27FC236}">
                <a16:creationId xmlns:a16="http://schemas.microsoft.com/office/drawing/2014/main" id="{9C2E9DDE-EB82-E785-6C7F-CB7F5B0930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20" t="2517" r="3012" b="5328"/>
          <a:stretch/>
        </p:blipFill>
        <p:spPr bwMode="auto">
          <a:xfrm>
            <a:off x="8506369" y="1543581"/>
            <a:ext cx="1422997" cy="1398472"/>
          </a:xfrm>
          <a:prstGeom prst="ellipse">
            <a:avLst/>
          </a:prstGeom>
          <a:ln>
            <a:noFill/>
          </a:ln>
          <a:effectLst/>
          <a:extLst>
            <a:ext uri="{53640926-AAD7-44D8-BBD7-CCE9431645EC}">
              <a14:shadowObscured xmlns:a14="http://schemas.microsoft.com/office/drawing/2010/main"/>
            </a:ext>
          </a:extLst>
        </p:spPr>
      </p:pic>
      <p:pic>
        <p:nvPicPr>
          <p:cNvPr id="14" name="Afbeelding 13">
            <a:extLst>
              <a:ext uri="{FF2B5EF4-FFF2-40B4-BE49-F238E27FC236}">
                <a16:creationId xmlns:a16="http://schemas.microsoft.com/office/drawing/2014/main" id="{ADCF8D67-26C0-146C-092B-4EC310F98176}"/>
              </a:ext>
            </a:extLst>
          </p:cNvPr>
          <p:cNvPicPr>
            <a:picLocks noChangeAspect="1"/>
          </p:cNvPicPr>
          <p:nvPr/>
        </p:nvPicPr>
        <p:blipFill rotWithShape="1">
          <a:blip r:embed="rId5"/>
          <a:srcRect l="4616" r="3834"/>
          <a:stretch/>
        </p:blipFill>
        <p:spPr>
          <a:xfrm>
            <a:off x="8411775" y="5351053"/>
            <a:ext cx="1612184" cy="791412"/>
          </a:xfrm>
          <a:prstGeom prst="rect">
            <a:avLst/>
          </a:prstGeom>
        </p:spPr>
      </p:pic>
      <p:pic>
        <p:nvPicPr>
          <p:cNvPr id="16" name="Afbeelding 15">
            <a:extLst>
              <a:ext uri="{FF2B5EF4-FFF2-40B4-BE49-F238E27FC236}">
                <a16:creationId xmlns:a16="http://schemas.microsoft.com/office/drawing/2014/main" id="{E819B40F-102A-9E85-AFA3-073D3FCE83C5}"/>
              </a:ext>
            </a:extLst>
          </p:cNvPr>
          <p:cNvPicPr>
            <a:picLocks noChangeAspect="1"/>
          </p:cNvPicPr>
          <p:nvPr/>
        </p:nvPicPr>
        <p:blipFill>
          <a:blip r:embed="rId6"/>
          <a:stretch>
            <a:fillRect/>
          </a:stretch>
        </p:blipFill>
        <p:spPr>
          <a:xfrm>
            <a:off x="8475543" y="3592357"/>
            <a:ext cx="1484648" cy="997590"/>
          </a:xfrm>
          <a:prstGeom prst="rect">
            <a:avLst/>
          </a:prstGeom>
        </p:spPr>
      </p:pic>
    </p:spTree>
    <p:extLst>
      <p:ext uri="{BB962C8B-B14F-4D97-AF65-F5344CB8AC3E}">
        <p14:creationId xmlns:p14="http://schemas.microsoft.com/office/powerpoint/2010/main" val="2994630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descr="Afbeelding met boom, buiten, gras, park&#10;&#10;Automatisch gegenereerde beschrijving">
            <a:extLst>
              <a:ext uri="{FF2B5EF4-FFF2-40B4-BE49-F238E27FC236}">
                <a16:creationId xmlns:a16="http://schemas.microsoft.com/office/drawing/2014/main" id="{E2EDF700-2C9E-4B5B-ED5B-7C52C1FE4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585" y="847456"/>
            <a:ext cx="5349997" cy="2600693"/>
          </a:xfrm>
          <a:prstGeom prst="rect">
            <a:avLst/>
          </a:prstGeom>
        </p:spPr>
      </p:pic>
      <p:sp>
        <p:nvSpPr>
          <p:cNvPr id="10" name="Rechthoek 9">
            <a:extLst>
              <a:ext uri="{FF2B5EF4-FFF2-40B4-BE49-F238E27FC236}">
                <a16:creationId xmlns:a16="http://schemas.microsoft.com/office/drawing/2014/main" id="{DF390697-3B8D-407D-9305-4BB101E0E8FA}"/>
              </a:ext>
            </a:extLst>
          </p:cNvPr>
          <p:cNvSpPr/>
          <p:nvPr/>
        </p:nvSpPr>
        <p:spPr>
          <a:xfrm>
            <a:off x="9861755" y="4041060"/>
            <a:ext cx="2330245" cy="233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8C43C4E-2D50-482E-96FC-F61614E478C3}"/>
              </a:ext>
            </a:extLst>
          </p:cNvPr>
          <p:cNvSpPr>
            <a:spLocks noGrp="1"/>
          </p:cNvSpPr>
          <p:nvPr>
            <p:ph type="title"/>
          </p:nvPr>
        </p:nvSpPr>
        <p:spPr>
          <a:xfrm>
            <a:off x="669600" y="159856"/>
            <a:ext cx="11398574" cy="687600"/>
          </a:xfrm>
        </p:spPr>
        <p:txBody>
          <a:bodyPr>
            <a:noAutofit/>
          </a:bodyPr>
          <a:lstStyle/>
          <a:p>
            <a:r>
              <a:rPr lang="en-US" dirty="0"/>
              <a:t>Optional: Visuals from WG194 &amp; Venue   </a:t>
            </a:r>
          </a:p>
        </p:txBody>
      </p:sp>
      <p:sp>
        <p:nvSpPr>
          <p:cNvPr id="4" name="Date Placeholder 6">
            <a:extLst>
              <a:ext uri="{FF2B5EF4-FFF2-40B4-BE49-F238E27FC236}">
                <a16:creationId xmlns:a16="http://schemas.microsoft.com/office/drawing/2014/main" id="{0CB7CEAF-8DA0-401E-AE79-3EB0A8D8A261}"/>
              </a:ext>
            </a:extLst>
          </p:cNvPr>
          <p:cNvSpPr>
            <a:spLocks noGrp="1"/>
          </p:cNvSpPr>
          <p:nvPr>
            <p:ph type="dt" sz="half" idx="10"/>
          </p:nvPr>
        </p:nvSpPr>
        <p:spPr>
          <a:xfrm>
            <a:off x="8218426" y="6446838"/>
            <a:ext cx="2584850" cy="365125"/>
          </a:xfrm>
        </p:spPr>
        <p:txBody>
          <a:bodyPr/>
          <a:lstStyle/>
          <a:p>
            <a:fld id="{54F34191-5436-46E1-8AD0-C6B069168FC6}" type="datetime1">
              <a:rPr lang="fr-BE" smtClean="0"/>
              <a:t>25-05-22</a:t>
            </a:fld>
            <a:endParaRPr lang="en-US"/>
          </a:p>
        </p:txBody>
      </p:sp>
      <p:sp>
        <p:nvSpPr>
          <p:cNvPr id="6" name="Slide Number Placeholder 8">
            <a:extLst>
              <a:ext uri="{FF2B5EF4-FFF2-40B4-BE49-F238E27FC236}">
                <a16:creationId xmlns:a16="http://schemas.microsoft.com/office/drawing/2014/main" id="{0CDA0B71-2CBB-4BFB-89BD-B79DECFF2283}"/>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t>11</a:t>
            </a:fld>
            <a:endParaRPr lang="en-US"/>
          </a:p>
        </p:txBody>
      </p:sp>
      <p:pic>
        <p:nvPicPr>
          <p:cNvPr id="8" name="Afbeelding 7" descr="Afbeelding met tekst, persoon, person, verschillend&#10;&#10;Automatisch gegenereerde beschrijving">
            <a:extLst>
              <a:ext uri="{FF2B5EF4-FFF2-40B4-BE49-F238E27FC236}">
                <a16:creationId xmlns:a16="http://schemas.microsoft.com/office/drawing/2014/main" id="{200FEFEB-D205-C08F-36B8-71F1EB86A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0079" y="3372892"/>
            <a:ext cx="6471921" cy="3005122"/>
          </a:xfrm>
          <a:prstGeom prst="rect">
            <a:avLst/>
          </a:prstGeom>
        </p:spPr>
      </p:pic>
      <p:pic>
        <p:nvPicPr>
          <p:cNvPr id="5" name="Afbeelding 4" descr="Afbeelding met tekst, binnen, persoon, groep&#10;&#10;Automatisch gegenereerde beschrijving">
            <a:extLst>
              <a:ext uri="{FF2B5EF4-FFF2-40B4-BE49-F238E27FC236}">
                <a16:creationId xmlns:a16="http://schemas.microsoft.com/office/drawing/2014/main" id="{0CD2B144-59A8-1D7D-0A9E-0626FAE219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47456"/>
            <a:ext cx="5916985" cy="3328304"/>
          </a:xfrm>
          <a:prstGeom prst="rect">
            <a:avLst/>
          </a:prstGeom>
        </p:spPr>
      </p:pic>
    </p:spTree>
    <p:extLst>
      <p:ext uri="{BB962C8B-B14F-4D97-AF65-F5344CB8AC3E}">
        <p14:creationId xmlns:p14="http://schemas.microsoft.com/office/powerpoint/2010/main" val="1209541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F390697-3B8D-407D-9305-4BB101E0E8FA}"/>
              </a:ext>
            </a:extLst>
          </p:cNvPr>
          <p:cNvSpPr/>
          <p:nvPr/>
        </p:nvSpPr>
        <p:spPr>
          <a:xfrm>
            <a:off x="9861755" y="4041060"/>
            <a:ext cx="2330245" cy="233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8C43C4E-2D50-482E-96FC-F61614E478C3}"/>
              </a:ext>
            </a:extLst>
          </p:cNvPr>
          <p:cNvSpPr>
            <a:spLocks noGrp="1"/>
          </p:cNvSpPr>
          <p:nvPr>
            <p:ph type="title"/>
          </p:nvPr>
        </p:nvSpPr>
        <p:spPr>
          <a:xfrm>
            <a:off x="669600" y="159856"/>
            <a:ext cx="11398574" cy="687600"/>
          </a:xfrm>
        </p:spPr>
        <p:txBody>
          <a:bodyPr>
            <a:noAutofit/>
          </a:bodyPr>
          <a:lstStyle/>
          <a:p>
            <a:r>
              <a:rPr lang="en-US" dirty="0"/>
              <a:t>Introduction     </a:t>
            </a:r>
          </a:p>
        </p:txBody>
      </p:sp>
      <p:sp>
        <p:nvSpPr>
          <p:cNvPr id="4" name="Date Placeholder 6">
            <a:extLst>
              <a:ext uri="{FF2B5EF4-FFF2-40B4-BE49-F238E27FC236}">
                <a16:creationId xmlns:a16="http://schemas.microsoft.com/office/drawing/2014/main" id="{0CB7CEAF-8DA0-401E-AE79-3EB0A8D8A261}"/>
              </a:ext>
            </a:extLst>
          </p:cNvPr>
          <p:cNvSpPr>
            <a:spLocks noGrp="1"/>
          </p:cNvSpPr>
          <p:nvPr>
            <p:ph type="dt" sz="half" idx="10"/>
          </p:nvPr>
        </p:nvSpPr>
        <p:spPr>
          <a:xfrm>
            <a:off x="8218426" y="6446838"/>
            <a:ext cx="2584850" cy="365125"/>
          </a:xfrm>
        </p:spPr>
        <p:txBody>
          <a:bodyPr/>
          <a:lstStyle/>
          <a:p>
            <a:fld id="{54F34191-5436-46E1-8AD0-C6B069168FC6}" type="datetime1">
              <a:rPr lang="fr-BE" smtClean="0"/>
              <a:t>25-05-22</a:t>
            </a:fld>
            <a:endParaRPr lang="en-US"/>
          </a:p>
        </p:txBody>
      </p:sp>
      <p:sp>
        <p:nvSpPr>
          <p:cNvPr id="6" name="Slide Number Placeholder 8">
            <a:extLst>
              <a:ext uri="{FF2B5EF4-FFF2-40B4-BE49-F238E27FC236}">
                <a16:creationId xmlns:a16="http://schemas.microsoft.com/office/drawing/2014/main" id="{0CDA0B71-2CBB-4BFB-89BD-B79DECFF2283}"/>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t>2</a:t>
            </a:fld>
            <a:endParaRPr lang="en-US"/>
          </a:p>
        </p:txBody>
      </p:sp>
      <p:sp>
        <p:nvSpPr>
          <p:cNvPr id="7" name="Rectangle 1">
            <a:extLst>
              <a:ext uri="{FF2B5EF4-FFF2-40B4-BE49-F238E27FC236}">
                <a16:creationId xmlns:a16="http://schemas.microsoft.com/office/drawing/2014/main" id="{FCD1AB4C-153A-2261-08B7-3E867514CFF2}"/>
              </a:ext>
            </a:extLst>
          </p:cNvPr>
          <p:cNvSpPr/>
          <p:nvPr/>
        </p:nvSpPr>
        <p:spPr>
          <a:xfrm>
            <a:off x="960999" y="1342670"/>
            <a:ext cx="9638182" cy="2935419"/>
          </a:xfrm>
          <a:prstGeom prst="rect">
            <a:avLst/>
          </a:prstGeom>
        </p:spPr>
        <p:txBody>
          <a:bodyPr wrap="square">
            <a:spAutoFit/>
          </a:bodyPr>
          <a:lstStyle/>
          <a:p>
            <a:pPr algn="just" defTabSz="685800">
              <a:lnSpc>
                <a:spcPts val="2700"/>
              </a:lnSpc>
              <a:spcBef>
                <a:spcPts val="800"/>
              </a:spcBef>
              <a:buSzPct val="70000"/>
              <a:defRPr/>
            </a:pPr>
            <a:r>
              <a:rPr lang="en-US" kern="0" dirty="0">
                <a:solidFill>
                  <a:schemeClr val="accent6">
                    <a:lumMod val="50000"/>
                  </a:schemeClr>
                </a:solidFill>
                <a:latin typeface="Montserrat Light (Body)"/>
              </a:rPr>
              <a:t>How can an early involvement of the main contractor and its supply chain create value for the developer of an infrastructure project? And how should such an early collaboration be structured from a procurement, contractual and organizational perspective? Those are the overarching questions that will be explored at the International Conference on Early Contractor Involvement. </a:t>
            </a:r>
          </a:p>
          <a:p>
            <a:pPr algn="just" defTabSz="685800">
              <a:lnSpc>
                <a:spcPts val="2700"/>
              </a:lnSpc>
              <a:spcBef>
                <a:spcPts val="800"/>
              </a:spcBef>
              <a:buSzPct val="70000"/>
              <a:defRPr/>
            </a:pPr>
            <a:r>
              <a:rPr lang="en-US" kern="0" dirty="0">
                <a:solidFill>
                  <a:schemeClr val="accent6">
                    <a:lumMod val="50000"/>
                  </a:schemeClr>
                </a:solidFill>
                <a:latin typeface="Montserrat Light (Body)"/>
              </a:rPr>
              <a:t>In light of the upcoming publication of the PIANC report providing guidance on ECI, PIANC and IADC have decided to organize an International Conference on Early Contractor Involvement on 6 October  2022 in Brussels. </a:t>
            </a:r>
            <a:endParaRPr lang="en-US" altLang="en-US" sz="600" kern="0" dirty="0">
              <a:solidFill>
                <a:prstClr val="black"/>
              </a:solidFill>
              <a:latin typeface="Montserrat Light (Body)"/>
            </a:endParaRPr>
          </a:p>
        </p:txBody>
      </p:sp>
    </p:spTree>
    <p:extLst>
      <p:ext uri="{BB962C8B-B14F-4D97-AF65-F5344CB8AC3E}">
        <p14:creationId xmlns:p14="http://schemas.microsoft.com/office/powerpoint/2010/main" val="2916947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F390697-3B8D-407D-9305-4BB101E0E8FA}"/>
              </a:ext>
            </a:extLst>
          </p:cNvPr>
          <p:cNvSpPr/>
          <p:nvPr/>
        </p:nvSpPr>
        <p:spPr>
          <a:xfrm>
            <a:off x="9861755" y="4041060"/>
            <a:ext cx="2330245" cy="233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8C43C4E-2D50-482E-96FC-F61614E478C3}"/>
              </a:ext>
            </a:extLst>
          </p:cNvPr>
          <p:cNvSpPr>
            <a:spLocks noGrp="1"/>
          </p:cNvSpPr>
          <p:nvPr>
            <p:ph type="title"/>
          </p:nvPr>
        </p:nvSpPr>
        <p:spPr>
          <a:xfrm>
            <a:off x="669600" y="159856"/>
            <a:ext cx="11398574" cy="687600"/>
          </a:xfrm>
        </p:spPr>
        <p:txBody>
          <a:bodyPr>
            <a:noAutofit/>
          </a:bodyPr>
          <a:lstStyle/>
          <a:p>
            <a:r>
              <a:rPr lang="en-US" dirty="0"/>
              <a:t>What     </a:t>
            </a:r>
          </a:p>
        </p:txBody>
      </p:sp>
      <p:sp>
        <p:nvSpPr>
          <p:cNvPr id="4" name="Date Placeholder 6">
            <a:extLst>
              <a:ext uri="{FF2B5EF4-FFF2-40B4-BE49-F238E27FC236}">
                <a16:creationId xmlns:a16="http://schemas.microsoft.com/office/drawing/2014/main" id="{0CB7CEAF-8DA0-401E-AE79-3EB0A8D8A261}"/>
              </a:ext>
            </a:extLst>
          </p:cNvPr>
          <p:cNvSpPr>
            <a:spLocks noGrp="1"/>
          </p:cNvSpPr>
          <p:nvPr>
            <p:ph type="dt" sz="half" idx="10"/>
          </p:nvPr>
        </p:nvSpPr>
        <p:spPr>
          <a:xfrm>
            <a:off x="8218426" y="6446838"/>
            <a:ext cx="2584850" cy="365125"/>
          </a:xfrm>
        </p:spPr>
        <p:txBody>
          <a:bodyPr/>
          <a:lstStyle/>
          <a:p>
            <a:fld id="{54F34191-5436-46E1-8AD0-C6B069168FC6}" type="datetime1">
              <a:rPr lang="fr-BE" smtClean="0"/>
              <a:t>25-05-22</a:t>
            </a:fld>
            <a:endParaRPr lang="en-US"/>
          </a:p>
        </p:txBody>
      </p:sp>
      <p:sp>
        <p:nvSpPr>
          <p:cNvPr id="6" name="Slide Number Placeholder 8">
            <a:extLst>
              <a:ext uri="{FF2B5EF4-FFF2-40B4-BE49-F238E27FC236}">
                <a16:creationId xmlns:a16="http://schemas.microsoft.com/office/drawing/2014/main" id="{0CDA0B71-2CBB-4BFB-89BD-B79DECFF2283}"/>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t>3</a:t>
            </a:fld>
            <a:endParaRPr lang="en-US"/>
          </a:p>
        </p:txBody>
      </p:sp>
      <p:sp>
        <p:nvSpPr>
          <p:cNvPr id="7" name="Rectangle 1">
            <a:extLst>
              <a:ext uri="{FF2B5EF4-FFF2-40B4-BE49-F238E27FC236}">
                <a16:creationId xmlns:a16="http://schemas.microsoft.com/office/drawing/2014/main" id="{FCD1AB4C-153A-2261-08B7-3E867514CFF2}"/>
              </a:ext>
            </a:extLst>
          </p:cNvPr>
          <p:cNvSpPr/>
          <p:nvPr/>
        </p:nvSpPr>
        <p:spPr>
          <a:xfrm>
            <a:off x="960999" y="1342670"/>
            <a:ext cx="9638182" cy="2519921"/>
          </a:xfrm>
          <a:prstGeom prst="rect">
            <a:avLst/>
          </a:prstGeom>
        </p:spPr>
        <p:txBody>
          <a:bodyPr wrap="square">
            <a:spAutoFit/>
          </a:bodyPr>
          <a:lstStyle/>
          <a:p>
            <a:pPr defTabSz="685800">
              <a:spcBef>
                <a:spcPts val="800"/>
              </a:spcBef>
              <a:buSzPct val="70000"/>
              <a:defRPr/>
            </a:pPr>
            <a:endParaRPr lang="en-US" altLang="en-US" kern="0" dirty="0">
              <a:solidFill>
                <a:schemeClr val="accent6">
                  <a:lumMod val="50000"/>
                </a:schemeClr>
              </a:solidFill>
              <a:latin typeface="Montserrat Light (Body)"/>
            </a:endParaRPr>
          </a:p>
          <a:p>
            <a:pPr algn="just" defTabSz="685800">
              <a:lnSpc>
                <a:spcPts val="2700"/>
              </a:lnSpc>
              <a:spcBef>
                <a:spcPts val="800"/>
              </a:spcBef>
              <a:buSzPct val="70000"/>
              <a:defRPr/>
            </a:pPr>
            <a:r>
              <a:rPr lang="en-US" altLang="en-US" kern="0" dirty="0">
                <a:solidFill>
                  <a:schemeClr val="accent6">
                    <a:lumMod val="50000"/>
                  </a:schemeClr>
                </a:solidFill>
                <a:latin typeface="Montserrat Light (Body)"/>
              </a:rPr>
              <a:t>In 2017 PIANC </a:t>
            </a:r>
            <a:r>
              <a:rPr lang="en-US" kern="0" dirty="0">
                <a:solidFill>
                  <a:schemeClr val="accent6">
                    <a:lumMod val="50000"/>
                  </a:schemeClr>
                </a:solidFill>
                <a:latin typeface="Montserrat Light (Body)"/>
              </a:rPr>
              <a:t>has formed a working group of ECI experts and practitioners to develop a report containing practical guidance how to perform Early Contractor Involvement projects. Following the imminent publication of this report, a full-day conference will take place that addresses the topics of the report, with speakers from the working group and other leading experts in ECI and collaborative contracting. The report will be available soon on </a:t>
            </a:r>
            <a:r>
              <a:rPr lang="en-US" kern="0" dirty="0">
                <a:solidFill>
                  <a:schemeClr val="accent6">
                    <a:lumMod val="50000"/>
                  </a:schemeClr>
                </a:solidFill>
                <a:latin typeface="Montserrat Light (Body)"/>
                <a:hlinkClick r:id="rId3"/>
              </a:rPr>
              <a:t>the PIANC website</a:t>
            </a:r>
            <a:r>
              <a:rPr lang="en-US" kern="0" dirty="0">
                <a:solidFill>
                  <a:schemeClr val="accent6">
                    <a:lumMod val="50000"/>
                  </a:schemeClr>
                </a:solidFill>
                <a:latin typeface="Montserrat Light (Body)"/>
              </a:rPr>
              <a:t>. </a:t>
            </a:r>
          </a:p>
        </p:txBody>
      </p:sp>
    </p:spTree>
    <p:extLst>
      <p:ext uri="{BB962C8B-B14F-4D97-AF65-F5344CB8AC3E}">
        <p14:creationId xmlns:p14="http://schemas.microsoft.com/office/powerpoint/2010/main" val="3282439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F390697-3B8D-407D-9305-4BB101E0E8FA}"/>
              </a:ext>
            </a:extLst>
          </p:cNvPr>
          <p:cNvSpPr/>
          <p:nvPr/>
        </p:nvSpPr>
        <p:spPr>
          <a:xfrm>
            <a:off x="9861755" y="4041060"/>
            <a:ext cx="2330245" cy="233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8C43C4E-2D50-482E-96FC-F61614E478C3}"/>
              </a:ext>
            </a:extLst>
          </p:cNvPr>
          <p:cNvSpPr>
            <a:spLocks noGrp="1"/>
          </p:cNvSpPr>
          <p:nvPr>
            <p:ph type="title"/>
          </p:nvPr>
        </p:nvSpPr>
        <p:spPr>
          <a:xfrm>
            <a:off x="669600" y="159856"/>
            <a:ext cx="11398574" cy="687600"/>
          </a:xfrm>
        </p:spPr>
        <p:txBody>
          <a:bodyPr>
            <a:noAutofit/>
          </a:bodyPr>
          <a:lstStyle/>
          <a:p>
            <a:r>
              <a:rPr lang="en-US" dirty="0"/>
              <a:t>For whom      </a:t>
            </a:r>
          </a:p>
        </p:txBody>
      </p:sp>
      <p:sp>
        <p:nvSpPr>
          <p:cNvPr id="4" name="Date Placeholder 6">
            <a:extLst>
              <a:ext uri="{FF2B5EF4-FFF2-40B4-BE49-F238E27FC236}">
                <a16:creationId xmlns:a16="http://schemas.microsoft.com/office/drawing/2014/main" id="{0CB7CEAF-8DA0-401E-AE79-3EB0A8D8A261}"/>
              </a:ext>
            </a:extLst>
          </p:cNvPr>
          <p:cNvSpPr>
            <a:spLocks noGrp="1"/>
          </p:cNvSpPr>
          <p:nvPr>
            <p:ph type="dt" sz="half" idx="10"/>
          </p:nvPr>
        </p:nvSpPr>
        <p:spPr>
          <a:xfrm>
            <a:off x="8218426" y="6446838"/>
            <a:ext cx="2584850" cy="365125"/>
          </a:xfrm>
        </p:spPr>
        <p:txBody>
          <a:bodyPr/>
          <a:lstStyle/>
          <a:p>
            <a:fld id="{54F34191-5436-46E1-8AD0-C6B069168FC6}" type="datetime1">
              <a:rPr lang="fr-BE" smtClean="0"/>
              <a:t>25-05-22</a:t>
            </a:fld>
            <a:endParaRPr lang="en-US"/>
          </a:p>
        </p:txBody>
      </p:sp>
      <p:sp>
        <p:nvSpPr>
          <p:cNvPr id="6" name="Slide Number Placeholder 8">
            <a:extLst>
              <a:ext uri="{FF2B5EF4-FFF2-40B4-BE49-F238E27FC236}">
                <a16:creationId xmlns:a16="http://schemas.microsoft.com/office/drawing/2014/main" id="{0CDA0B71-2CBB-4BFB-89BD-B79DECFF2283}"/>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t>4</a:t>
            </a:fld>
            <a:endParaRPr lang="en-US"/>
          </a:p>
        </p:txBody>
      </p:sp>
      <p:sp>
        <p:nvSpPr>
          <p:cNvPr id="7" name="Rectangle 1">
            <a:extLst>
              <a:ext uri="{FF2B5EF4-FFF2-40B4-BE49-F238E27FC236}">
                <a16:creationId xmlns:a16="http://schemas.microsoft.com/office/drawing/2014/main" id="{FCD1AB4C-153A-2261-08B7-3E867514CFF2}"/>
              </a:ext>
            </a:extLst>
          </p:cNvPr>
          <p:cNvSpPr/>
          <p:nvPr/>
        </p:nvSpPr>
        <p:spPr>
          <a:xfrm>
            <a:off x="960999" y="1342670"/>
            <a:ext cx="9638182" cy="4919295"/>
          </a:xfrm>
          <a:prstGeom prst="rect">
            <a:avLst/>
          </a:prstGeom>
        </p:spPr>
        <p:txBody>
          <a:bodyPr wrap="square">
            <a:spAutoFit/>
          </a:bodyPr>
          <a:lstStyle/>
          <a:p>
            <a:pPr algn="just" defTabSz="685800">
              <a:lnSpc>
                <a:spcPts val="2700"/>
              </a:lnSpc>
              <a:spcBef>
                <a:spcPts val="800"/>
              </a:spcBef>
              <a:buSzPct val="70000"/>
              <a:defRPr/>
            </a:pPr>
            <a:r>
              <a:rPr lang="en-US" kern="0" dirty="0">
                <a:solidFill>
                  <a:schemeClr val="accent6">
                    <a:lumMod val="50000"/>
                  </a:schemeClr>
                </a:solidFill>
                <a:latin typeface="Montserrat Light (Body)"/>
              </a:rPr>
              <a:t>If you want to learn more about ECI and collaborative contracting, this is the conference for you. Meet other professionals that are experience with ECI or are interested to apply it for the first time. Gain a better understanding of how ECI projects can be (or are) procured and organized. Broaden your network, uncover new methods and play a role in bringing this approach to mainstream application.</a:t>
            </a:r>
          </a:p>
          <a:p>
            <a:pPr algn="just" defTabSz="685800">
              <a:lnSpc>
                <a:spcPts val="2700"/>
              </a:lnSpc>
              <a:spcBef>
                <a:spcPts val="800"/>
              </a:spcBef>
              <a:buSzPct val="70000"/>
              <a:defRPr/>
            </a:pPr>
            <a:r>
              <a:rPr lang="en-US" kern="0" dirty="0">
                <a:solidFill>
                  <a:schemeClr val="accent6">
                    <a:lumMod val="50000"/>
                  </a:schemeClr>
                </a:solidFill>
                <a:latin typeface="Montserrat Light (Body)"/>
              </a:rPr>
              <a:t>The topics addressed make it ideal for attendees meeting the following conditions:</a:t>
            </a:r>
            <a:r>
              <a:rPr lang="en-US" altLang="en-US" kern="0" dirty="0">
                <a:solidFill>
                  <a:schemeClr val="accent6">
                    <a:lumMod val="50000"/>
                  </a:schemeClr>
                </a:solidFill>
                <a:latin typeface="Montserrat Light (Body)"/>
              </a:rPr>
              <a:t>      </a:t>
            </a:r>
            <a:endParaRPr lang="en-US" altLang="en-US" kern="0" dirty="0">
              <a:solidFill>
                <a:prstClr val="black"/>
              </a:solidFill>
              <a:latin typeface="Montserrat Light (Body)"/>
            </a:endParaRPr>
          </a:p>
          <a:p>
            <a:pPr marL="257175" indent="-257175" defTabSz="685800">
              <a:spcBef>
                <a:spcPts val="800"/>
              </a:spcBef>
              <a:buSzPct val="70000"/>
              <a:buFont typeface="Wingdings" panose="05000000000000000000" pitchFamily="2" charset="2"/>
              <a:buChar char="q"/>
              <a:defRPr/>
            </a:pPr>
            <a:r>
              <a:rPr lang="en-US" altLang="en-US" kern="0" dirty="0">
                <a:solidFill>
                  <a:schemeClr val="accent6">
                    <a:lumMod val="50000"/>
                  </a:schemeClr>
                </a:solidFill>
                <a:latin typeface="Montserrat Light (Body)"/>
              </a:rPr>
              <a:t>Contractors,</a:t>
            </a:r>
          </a:p>
          <a:p>
            <a:pPr marL="257175" indent="-257175" defTabSz="685800">
              <a:spcBef>
                <a:spcPts val="800"/>
              </a:spcBef>
              <a:buSzPct val="70000"/>
              <a:buFont typeface="Wingdings" panose="05000000000000000000" pitchFamily="2" charset="2"/>
              <a:buChar char="q"/>
              <a:defRPr/>
            </a:pPr>
            <a:r>
              <a:rPr lang="en-US" altLang="en-US" kern="0" dirty="0">
                <a:solidFill>
                  <a:schemeClr val="accent6">
                    <a:lumMod val="50000"/>
                  </a:schemeClr>
                </a:solidFill>
                <a:latin typeface="Montserrat Light (Body)"/>
              </a:rPr>
              <a:t>Engineers,</a:t>
            </a:r>
          </a:p>
          <a:p>
            <a:pPr marL="257175" indent="-257175" defTabSz="685800">
              <a:spcBef>
                <a:spcPts val="800"/>
              </a:spcBef>
              <a:buSzPct val="70000"/>
              <a:buFont typeface="Wingdings" panose="05000000000000000000" pitchFamily="2" charset="2"/>
              <a:buChar char="q"/>
              <a:defRPr/>
            </a:pPr>
            <a:r>
              <a:rPr lang="en-US" altLang="en-US" kern="0" dirty="0">
                <a:solidFill>
                  <a:schemeClr val="accent6">
                    <a:lumMod val="50000"/>
                  </a:schemeClr>
                </a:solidFill>
                <a:latin typeface="Montserrat Light (Body)"/>
              </a:rPr>
              <a:t>Consultants,</a:t>
            </a:r>
          </a:p>
          <a:p>
            <a:pPr marL="257175" indent="-257175" defTabSz="685800">
              <a:spcBef>
                <a:spcPts val="800"/>
              </a:spcBef>
              <a:buSzPct val="70000"/>
              <a:buFont typeface="Wingdings" panose="05000000000000000000" pitchFamily="2" charset="2"/>
              <a:buChar char="q"/>
              <a:defRPr/>
            </a:pPr>
            <a:r>
              <a:rPr lang="en-US" altLang="en-US" kern="0" dirty="0">
                <a:solidFill>
                  <a:schemeClr val="accent6">
                    <a:lumMod val="50000"/>
                  </a:schemeClr>
                </a:solidFill>
                <a:latin typeface="Montserrat Light (Body)"/>
              </a:rPr>
              <a:t>Decision makers and their advisors of infrastructure projects, both in the public and private sector</a:t>
            </a:r>
          </a:p>
          <a:p>
            <a:pPr marL="257175" indent="-257175" defTabSz="685800">
              <a:spcBef>
                <a:spcPts val="800"/>
              </a:spcBef>
              <a:buSzPct val="70000"/>
              <a:buFont typeface="Wingdings" panose="05000000000000000000" pitchFamily="2" charset="2"/>
              <a:buChar char="q"/>
              <a:defRPr/>
            </a:pPr>
            <a:r>
              <a:rPr lang="en-US" altLang="en-US" kern="0" dirty="0">
                <a:solidFill>
                  <a:schemeClr val="accent6">
                    <a:lumMod val="50000"/>
                  </a:schemeClr>
                </a:solidFill>
                <a:latin typeface="Montserrat Light (Body)"/>
              </a:rPr>
              <a:t>Institutions and associations that have a particular focus on the procurement, management and organization of large construction projects.  </a:t>
            </a:r>
            <a:endParaRPr lang="en-US" altLang="en-US" kern="0" dirty="0">
              <a:solidFill>
                <a:prstClr val="black"/>
              </a:solidFill>
              <a:latin typeface="Montserrat Light (Body)"/>
            </a:endParaRPr>
          </a:p>
          <a:p>
            <a:pPr defTabSz="685800">
              <a:spcBef>
                <a:spcPts val="800"/>
              </a:spcBef>
              <a:buSzPct val="70000"/>
              <a:defRPr/>
            </a:pPr>
            <a:endParaRPr lang="en-US" altLang="en-US" sz="600" kern="0" dirty="0">
              <a:solidFill>
                <a:prstClr val="black"/>
              </a:solidFill>
              <a:latin typeface="Montserrat Light (Body)"/>
            </a:endParaRPr>
          </a:p>
        </p:txBody>
      </p:sp>
    </p:spTree>
    <p:extLst>
      <p:ext uri="{BB962C8B-B14F-4D97-AF65-F5344CB8AC3E}">
        <p14:creationId xmlns:p14="http://schemas.microsoft.com/office/powerpoint/2010/main" val="2712696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F390697-3B8D-407D-9305-4BB101E0E8FA}"/>
              </a:ext>
            </a:extLst>
          </p:cNvPr>
          <p:cNvSpPr/>
          <p:nvPr/>
        </p:nvSpPr>
        <p:spPr>
          <a:xfrm>
            <a:off x="9861755" y="4041060"/>
            <a:ext cx="2330245" cy="233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8C43C4E-2D50-482E-96FC-F61614E478C3}"/>
              </a:ext>
            </a:extLst>
          </p:cNvPr>
          <p:cNvSpPr>
            <a:spLocks noGrp="1"/>
          </p:cNvSpPr>
          <p:nvPr>
            <p:ph type="title"/>
          </p:nvPr>
        </p:nvSpPr>
        <p:spPr>
          <a:xfrm>
            <a:off x="669600" y="159856"/>
            <a:ext cx="11398574" cy="687600"/>
          </a:xfrm>
        </p:spPr>
        <p:txBody>
          <a:bodyPr>
            <a:noAutofit/>
          </a:bodyPr>
          <a:lstStyle/>
          <a:p>
            <a:r>
              <a:rPr lang="en-US" dirty="0"/>
              <a:t>Networking is key!       </a:t>
            </a:r>
          </a:p>
        </p:txBody>
      </p:sp>
      <p:sp>
        <p:nvSpPr>
          <p:cNvPr id="4" name="Date Placeholder 6">
            <a:extLst>
              <a:ext uri="{FF2B5EF4-FFF2-40B4-BE49-F238E27FC236}">
                <a16:creationId xmlns:a16="http://schemas.microsoft.com/office/drawing/2014/main" id="{0CB7CEAF-8DA0-401E-AE79-3EB0A8D8A261}"/>
              </a:ext>
            </a:extLst>
          </p:cNvPr>
          <p:cNvSpPr>
            <a:spLocks noGrp="1"/>
          </p:cNvSpPr>
          <p:nvPr>
            <p:ph type="dt" sz="half" idx="10"/>
          </p:nvPr>
        </p:nvSpPr>
        <p:spPr>
          <a:xfrm>
            <a:off x="8218426" y="6446838"/>
            <a:ext cx="2584850" cy="365125"/>
          </a:xfrm>
        </p:spPr>
        <p:txBody>
          <a:bodyPr/>
          <a:lstStyle/>
          <a:p>
            <a:fld id="{54F34191-5436-46E1-8AD0-C6B069168FC6}" type="datetime1">
              <a:rPr lang="fr-BE" smtClean="0"/>
              <a:t>25-05-22</a:t>
            </a:fld>
            <a:endParaRPr lang="en-US"/>
          </a:p>
        </p:txBody>
      </p:sp>
      <p:sp>
        <p:nvSpPr>
          <p:cNvPr id="6" name="Slide Number Placeholder 8">
            <a:extLst>
              <a:ext uri="{FF2B5EF4-FFF2-40B4-BE49-F238E27FC236}">
                <a16:creationId xmlns:a16="http://schemas.microsoft.com/office/drawing/2014/main" id="{0CDA0B71-2CBB-4BFB-89BD-B79DECFF2283}"/>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t>5</a:t>
            </a:fld>
            <a:endParaRPr lang="en-US"/>
          </a:p>
        </p:txBody>
      </p:sp>
      <p:sp>
        <p:nvSpPr>
          <p:cNvPr id="7" name="Rectangle 1">
            <a:extLst>
              <a:ext uri="{FF2B5EF4-FFF2-40B4-BE49-F238E27FC236}">
                <a16:creationId xmlns:a16="http://schemas.microsoft.com/office/drawing/2014/main" id="{FCD1AB4C-153A-2261-08B7-3E867514CFF2}"/>
              </a:ext>
            </a:extLst>
          </p:cNvPr>
          <p:cNvSpPr/>
          <p:nvPr/>
        </p:nvSpPr>
        <p:spPr>
          <a:xfrm>
            <a:off x="960999" y="1342670"/>
            <a:ext cx="9638182" cy="1653017"/>
          </a:xfrm>
          <a:prstGeom prst="rect">
            <a:avLst/>
          </a:prstGeom>
        </p:spPr>
        <p:txBody>
          <a:bodyPr wrap="square">
            <a:spAutoFit/>
          </a:bodyPr>
          <a:lstStyle/>
          <a:p>
            <a:pPr algn="just" defTabSz="685800">
              <a:lnSpc>
                <a:spcPts val="2700"/>
              </a:lnSpc>
              <a:spcBef>
                <a:spcPts val="800"/>
              </a:spcBef>
              <a:buSzPct val="70000"/>
              <a:defRPr/>
            </a:pPr>
            <a:endParaRPr lang="en-US" kern="0" dirty="0">
              <a:solidFill>
                <a:schemeClr val="accent6">
                  <a:lumMod val="50000"/>
                </a:schemeClr>
              </a:solidFill>
              <a:latin typeface="Montserrat Light (Body)"/>
            </a:endParaRPr>
          </a:p>
          <a:p>
            <a:pPr algn="just" defTabSz="685800">
              <a:lnSpc>
                <a:spcPts val="2700"/>
              </a:lnSpc>
              <a:spcBef>
                <a:spcPts val="800"/>
              </a:spcBef>
              <a:buSzPct val="70000"/>
              <a:defRPr/>
            </a:pPr>
            <a:r>
              <a:rPr lang="en-US" kern="0" dirty="0">
                <a:solidFill>
                  <a:schemeClr val="accent6">
                    <a:lumMod val="50000"/>
                  </a:schemeClr>
                </a:solidFill>
                <a:latin typeface="Montserrat Light (Body)"/>
              </a:rPr>
              <a:t>Participants are invited to attend our special networking event as well. Don’t miss this unique opportunity to network with fellow professionals.</a:t>
            </a:r>
          </a:p>
          <a:p>
            <a:pPr algn="just" defTabSz="685800">
              <a:lnSpc>
                <a:spcPts val="2700"/>
              </a:lnSpc>
              <a:spcBef>
                <a:spcPts val="800"/>
              </a:spcBef>
              <a:buSzPct val="70000"/>
              <a:defRPr/>
            </a:pPr>
            <a:endParaRPr lang="en-US" kern="0" dirty="0">
              <a:solidFill>
                <a:schemeClr val="accent6">
                  <a:lumMod val="50000"/>
                </a:schemeClr>
              </a:solidFill>
              <a:latin typeface="Montserrat Light (Body)"/>
            </a:endParaRPr>
          </a:p>
        </p:txBody>
      </p:sp>
    </p:spTree>
    <p:extLst>
      <p:ext uri="{BB962C8B-B14F-4D97-AF65-F5344CB8AC3E}">
        <p14:creationId xmlns:p14="http://schemas.microsoft.com/office/powerpoint/2010/main" val="928856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F390697-3B8D-407D-9305-4BB101E0E8FA}"/>
              </a:ext>
            </a:extLst>
          </p:cNvPr>
          <p:cNvSpPr/>
          <p:nvPr/>
        </p:nvSpPr>
        <p:spPr>
          <a:xfrm>
            <a:off x="9861755" y="4041060"/>
            <a:ext cx="2330245" cy="233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8C43C4E-2D50-482E-96FC-F61614E478C3}"/>
              </a:ext>
            </a:extLst>
          </p:cNvPr>
          <p:cNvSpPr>
            <a:spLocks noGrp="1"/>
          </p:cNvSpPr>
          <p:nvPr>
            <p:ph type="title"/>
          </p:nvPr>
        </p:nvSpPr>
        <p:spPr>
          <a:xfrm>
            <a:off x="669600" y="159856"/>
            <a:ext cx="11398574" cy="687600"/>
          </a:xfrm>
        </p:spPr>
        <p:txBody>
          <a:bodyPr>
            <a:noAutofit/>
          </a:bodyPr>
          <a:lstStyle/>
          <a:p>
            <a:r>
              <a:rPr lang="en-US" dirty="0"/>
              <a:t>Speakers       </a:t>
            </a:r>
          </a:p>
        </p:txBody>
      </p:sp>
      <p:sp>
        <p:nvSpPr>
          <p:cNvPr id="4" name="Date Placeholder 6">
            <a:extLst>
              <a:ext uri="{FF2B5EF4-FFF2-40B4-BE49-F238E27FC236}">
                <a16:creationId xmlns:a16="http://schemas.microsoft.com/office/drawing/2014/main" id="{0CB7CEAF-8DA0-401E-AE79-3EB0A8D8A261}"/>
              </a:ext>
            </a:extLst>
          </p:cNvPr>
          <p:cNvSpPr>
            <a:spLocks noGrp="1"/>
          </p:cNvSpPr>
          <p:nvPr>
            <p:ph type="dt" sz="half" idx="10"/>
          </p:nvPr>
        </p:nvSpPr>
        <p:spPr>
          <a:xfrm>
            <a:off x="8218426" y="6446838"/>
            <a:ext cx="2584850" cy="365125"/>
          </a:xfrm>
        </p:spPr>
        <p:txBody>
          <a:bodyPr/>
          <a:lstStyle/>
          <a:p>
            <a:fld id="{54F34191-5436-46E1-8AD0-C6B069168FC6}" type="datetime1">
              <a:rPr lang="fr-BE" smtClean="0"/>
              <a:t>25-05-22</a:t>
            </a:fld>
            <a:endParaRPr lang="en-US"/>
          </a:p>
        </p:txBody>
      </p:sp>
      <p:sp>
        <p:nvSpPr>
          <p:cNvPr id="6" name="Slide Number Placeholder 8">
            <a:extLst>
              <a:ext uri="{FF2B5EF4-FFF2-40B4-BE49-F238E27FC236}">
                <a16:creationId xmlns:a16="http://schemas.microsoft.com/office/drawing/2014/main" id="{0CDA0B71-2CBB-4BFB-89BD-B79DECFF2283}"/>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t>6</a:t>
            </a:fld>
            <a:endParaRPr lang="en-US"/>
          </a:p>
        </p:txBody>
      </p:sp>
      <p:sp>
        <p:nvSpPr>
          <p:cNvPr id="7" name="Rectangle 1">
            <a:extLst>
              <a:ext uri="{FF2B5EF4-FFF2-40B4-BE49-F238E27FC236}">
                <a16:creationId xmlns:a16="http://schemas.microsoft.com/office/drawing/2014/main" id="{FCD1AB4C-153A-2261-08B7-3E867514CFF2}"/>
              </a:ext>
            </a:extLst>
          </p:cNvPr>
          <p:cNvSpPr/>
          <p:nvPr/>
        </p:nvSpPr>
        <p:spPr>
          <a:xfrm>
            <a:off x="960999" y="1342670"/>
            <a:ext cx="9638182" cy="2121093"/>
          </a:xfrm>
          <a:prstGeom prst="rect">
            <a:avLst/>
          </a:prstGeom>
        </p:spPr>
        <p:txBody>
          <a:bodyPr wrap="square">
            <a:spAutoFit/>
          </a:bodyPr>
          <a:lstStyle/>
          <a:p>
            <a:pPr algn="just" defTabSz="685800">
              <a:lnSpc>
                <a:spcPts val="2700"/>
              </a:lnSpc>
              <a:spcBef>
                <a:spcPts val="800"/>
              </a:spcBef>
              <a:buSzPct val="70000"/>
              <a:defRPr/>
            </a:pPr>
            <a:endParaRPr lang="en-US" kern="0" dirty="0">
              <a:solidFill>
                <a:schemeClr val="accent6">
                  <a:lumMod val="50000"/>
                </a:schemeClr>
              </a:solidFill>
              <a:latin typeface="Montserrat Light (Body)"/>
            </a:endParaRPr>
          </a:p>
          <a:p>
            <a:pPr algn="just" defTabSz="685800">
              <a:lnSpc>
                <a:spcPts val="2700"/>
              </a:lnSpc>
              <a:spcBef>
                <a:spcPts val="800"/>
              </a:spcBef>
              <a:buSzPct val="70000"/>
              <a:defRPr/>
            </a:pPr>
            <a:r>
              <a:rPr lang="en-US" kern="0" dirty="0">
                <a:solidFill>
                  <a:schemeClr val="accent6">
                    <a:lumMod val="50000"/>
                  </a:schemeClr>
                </a:solidFill>
                <a:latin typeface="Montserrat Light (Body)"/>
              </a:rPr>
              <a:t>All presentations and panel discussions are given by speakers and panelists who are experts and practitioners in the field of Early Contractor Involvement. As</a:t>
            </a:r>
            <a:r>
              <a:rPr lang="en-US" altLang="en-US" kern="0" dirty="0">
                <a:solidFill>
                  <a:schemeClr val="accent6">
                    <a:lumMod val="50000"/>
                  </a:schemeClr>
                </a:solidFill>
                <a:latin typeface="Montserrat Light (Body)"/>
              </a:rPr>
              <a:t> the </a:t>
            </a:r>
            <a:r>
              <a:rPr lang="en-US" altLang="en-US" kern="0" dirty="0" err="1">
                <a:solidFill>
                  <a:schemeClr val="accent6">
                    <a:lumMod val="50000"/>
                  </a:schemeClr>
                </a:solidFill>
                <a:latin typeface="Montserrat Light (Body)"/>
              </a:rPr>
              <a:t>programme</a:t>
            </a:r>
            <a:r>
              <a:rPr lang="en-US" altLang="en-US" kern="0" dirty="0">
                <a:solidFill>
                  <a:schemeClr val="accent6">
                    <a:lumMod val="50000"/>
                  </a:schemeClr>
                </a:solidFill>
                <a:latin typeface="Montserrat Light (Body)"/>
              </a:rPr>
              <a:t> is still being developed, we will update it with confirmed speakers soon. </a:t>
            </a:r>
            <a:endParaRPr lang="en-US" altLang="en-US" kern="0" dirty="0">
              <a:solidFill>
                <a:prstClr val="black"/>
              </a:solidFill>
              <a:highlight>
                <a:srgbClr val="FFFF00"/>
              </a:highlight>
              <a:latin typeface="Montserrat Light (Body)"/>
            </a:endParaRPr>
          </a:p>
          <a:p>
            <a:pPr defTabSz="685800">
              <a:spcBef>
                <a:spcPts val="800"/>
              </a:spcBef>
              <a:buSzPct val="70000"/>
              <a:defRPr/>
            </a:pPr>
            <a:endParaRPr lang="en-US" altLang="en-US" sz="600" kern="0" dirty="0">
              <a:solidFill>
                <a:prstClr val="black"/>
              </a:solidFill>
              <a:latin typeface="Montserrat Light (Body)"/>
            </a:endParaRPr>
          </a:p>
        </p:txBody>
      </p:sp>
    </p:spTree>
    <p:extLst>
      <p:ext uri="{BB962C8B-B14F-4D97-AF65-F5344CB8AC3E}">
        <p14:creationId xmlns:p14="http://schemas.microsoft.com/office/powerpoint/2010/main" val="2924992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F390697-3B8D-407D-9305-4BB101E0E8FA}"/>
              </a:ext>
            </a:extLst>
          </p:cNvPr>
          <p:cNvSpPr/>
          <p:nvPr/>
        </p:nvSpPr>
        <p:spPr>
          <a:xfrm>
            <a:off x="9861755" y="4041060"/>
            <a:ext cx="2330245" cy="233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8C43C4E-2D50-482E-96FC-F61614E478C3}"/>
              </a:ext>
            </a:extLst>
          </p:cNvPr>
          <p:cNvSpPr>
            <a:spLocks noGrp="1"/>
          </p:cNvSpPr>
          <p:nvPr>
            <p:ph type="title"/>
          </p:nvPr>
        </p:nvSpPr>
        <p:spPr>
          <a:xfrm>
            <a:off x="669600" y="159856"/>
            <a:ext cx="11398574" cy="687600"/>
          </a:xfrm>
        </p:spPr>
        <p:txBody>
          <a:bodyPr>
            <a:noAutofit/>
          </a:bodyPr>
          <a:lstStyle/>
          <a:p>
            <a:r>
              <a:rPr lang="en-US" dirty="0" err="1"/>
              <a:t>Programme</a:t>
            </a:r>
            <a:r>
              <a:rPr lang="en-US" dirty="0"/>
              <a:t>       </a:t>
            </a:r>
          </a:p>
        </p:txBody>
      </p:sp>
      <p:sp>
        <p:nvSpPr>
          <p:cNvPr id="4" name="Date Placeholder 6">
            <a:extLst>
              <a:ext uri="{FF2B5EF4-FFF2-40B4-BE49-F238E27FC236}">
                <a16:creationId xmlns:a16="http://schemas.microsoft.com/office/drawing/2014/main" id="{0CB7CEAF-8DA0-401E-AE79-3EB0A8D8A261}"/>
              </a:ext>
            </a:extLst>
          </p:cNvPr>
          <p:cNvSpPr>
            <a:spLocks noGrp="1"/>
          </p:cNvSpPr>
          <p:nvPr>
            <p:ph type="dt" sz="half" idx="10"/>
          </p:nvPr>
        </p:nvSpPr>
        <p:spPr>
          <a:xfrm>
            <a:off x="8218426" y="6446838"/>
            <a:ext cx="2584850" cy="365125"/>
          </a:xfrm>
        </p:spPr>
        <p:txBody>
          <a:bodyPr/>
          <a:lstStyle/>
          <a:p>
            <a:fld id="{54F34191-5436-46E1-8AD0-C6B069168FC6}" type="datetime1">
              <a:rPr lang="fr-BE" smtClean="0"/>
              <a:t>25-05-22</a:t>
            </a:fld>
            <a:endParaRPr lang="en-US"/>
          </a:p>
        </p:txBody>
      </p:sp>
      <p:sp>
        <p:nvSpPr>
          <p:cNvPr id="6" name="Slide Number Placeholder 8">
            <a:extLst>
              <a:ext uri="{FF2B5EF4-FFF2-40B4-BE49-F238E27FC236}">
                <a16:creationId xmlns:a16="http://schemas.microsoft.com/office/drawing/2014/main" id="{0CDA0B71-2CBB-4BFB-89BD-B79DECFF2283}"/>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t>7</a:t>
            </a:fld>
            <a:endParaRPr lang="en-US"/>
          </a:p>
        </p:txBody>
      </p:sp>
      <p:sp>
        <p:nvSpPr>
          <p:cNvPr id="7" name="Rectangle 1">
            <a:extLst>
              <a:ext uri="{FF2B5EF4-FFF2-40B4-BE49-F238E27FC236}">
                <a16:creationId xmlns:a16="http://schemas.microsoft.com/office/drawing/2014/main" id="{FCD1AB4C-153A-2261-08B7-3E867514CFF2}"/>
              </a:ext>
            </a:extLst>
          </p:cNvPr>
          <p:cNvSpPr/>
          <p:nvPr/>
        </p:nvSpPr>
        <p:spPr>
          <a:xfrm>
            <a:off x="960999" y="1342670"/>
            <a:ext cx="9638182" cy="3290644"/>
          </a:xfrm>
          <a:prstGeom prst="rect">
            <a:avLst/>
          </a:prstGeom>
        </p:spPr>
        <p:txBody>
          <a:bodyPr wrap="square">
            <a:spAutoFit/>
          </a:bodyPr>
          <a:lstStyle/>
          <a:p>
            <a:pPr defTabSz="685800">
              <a:spcBef>
                <a:spcPts val="800"/>
              </a:spcBef>
              <a:buSzPct val="70000"/>
              <a:defRPr/>
            </a:pPr>
            <a:endParaRPr lang="en-US" altLang="en-US" kern="0" dirty="0">
              <a:solidFill>
                <a:schemeClr val="accent6">
                  <a:lumMod val="50000"/>
                </a:schemeClr>
              </a:solidFill>
              <a:latin typeface="Montserrat Light (Body)"/>
            </a:endParaRPr>
          </a:p>
          <a:p>
            <a:pPr algn="just" defTabSz="685800">
              <a:lnSpc>
                <a:spcPts val="2700"/>
              </a:lnSpc>
              <a:spcBef>
                <a:spcPts val="800"/>
              </a:spcBef>
              <a:buSzPct val="70000"/>
              <a:defRPr/>
            </a:pPr>
            <a:r>
              <a:rPr lang="en-US" altLang="en-US" kern="0" dirty="0">
                <a:solidFill>
                  <a:schemeClr val="accent6">
                    <a:lumMod val="50000"/>
                  </a:schemeClr>
                </a:solidFill>
                <a:latin typeface="Montserrat Light (Body)"/>
              </a:rPr>
              <a:t>The </a:t>
            </a:r>
            <a:r>
              <a:rPr lang="en-US" altLang="en-US" kern="0" dirty="0" err="1">
                <a:solidFill>
                  <a:schemeClr val="accent6">
                    <a:lumMod val="50000"/>
                  </a:schemeClr>
                </a:solidFill>
                <a:latin typeface="Montserrat Light (Body)"/>
              </a:rPr>
              <a:t>programme</a:t>
            </a:r>
            <a:r>
              <a:rPr lang="en-US" altLang="en-US" kern="0" dirty="0">
                <a:solidFill>
                  <a:schemeClr val="accent6">
                    <a:lumMod val="50000"/>
                  </a:schemeClr>
                </a:solidFill>
                <a:latin typeface="Montserrat Light (Body)"/>
              </a:rPr>
              <a:t> is divided into 2 tracks and addresses the following themes:  </a:t>
            </a:r>
            <a:endParaRPr lang="nl-NL" altLang="en-US" kern="0" dirty="0">
              <a:solidFill>
                <a:schemeClr val="accent6">
                  <a:lumMod val="50000"/>
                </a:schemeClr>
              </a:solidFill>
              <a:latin typeface="Montserrat Light (Body)"/>
            </a:endParaRPr>
          </a:p>
          <a:p>
            <a:pPr defTabSz="685800">
              <a:spcBef>
                <a:spcPts val="800"/>
              </a:spcBef>
              <a:buSzPct val="70000"/>
              <a:defRPr/>
            </a:pPr>
            <a:endParaRPr lang="en-US" altLang="en-US" kern="0" dirty="0">
              <a:solidFill>
                <a:prstClr val="black"/>
              </a:solidFill>
              <a:latin typeface="Montserrat Light (Body)"/>
            </a:endParaRPr>
          </a:p>
          <a:p>
            <a:pPr marL="257175" indent="-257175" defTabSz="685800">
              <a:spcBef>
                <a:spcPts val="800"/>
              </a:spcBef>
              <a:buSzPct val="70000"/>
              <a:buFont typeface="Wingdings" panose="05000000000000000000" pitchFamily="2" charset="2"/>
              <a:buChar char="q"/>
              <a:defRPr/>
            </a:pPr>
            <a:r>
              <a:rPr lang="en-US" altLang="en-US" kern="0" dirty="0">
                <a:solidFill>
                  <a:schemeClr val="accent6">
                    <a:lumMod val="50000"/>
                  </a:schemeClr>
                </a:solidFill>
                <a:latin typeface="Montserrat Light (Body)"/>
              </a:rPr>
              <a:t>Procurement framework  </a:t>
            </a:r>
          </a:p>
          <a:p>
            <a:pPr marL="257175" indent="-257175" defTabSz="685800">
              <a:spcBef>
                <a:spcPts val="800"/>
              </a:spcBef>
              <a:buSzPct val="70000"/>
              <a:buFont typeface="Wingdings" panose="05000000000000000000" pitchFamily="2" charset="2"/>
              <a:buChar char="q"/>
              <a:defRPr/>
            </a:pPr>
            <a:r>
              <a:rPr lang="en-US" altLang="en-US" kern="0" dirty="0">
                <a:solidFill>
                  <a:schemeClr val="accent6">
                    <a:lumMod val="50000"/>
                  </a:schemeClr>
                </a:solidFill>
                <a:latin typeface="Montserrat Light (Body)"/>
              </a:rPr>
              <a:t>Contractual models </a:t>
            </a:r>
          </a:p>
          <a:p>
            <a:pPr marL="257175" indent="-257175" defTabSz="685800">
              <a:spcBef>
                <a:spcPts val="800"/>
              </a:spcBef>
              <a:buSzPct val="70000"/>
              <a:buFont typeface="Wingdings" panose="05000000000000000000" pitchFamily="2" charset="2"/>
              <a:buChar char="q"/>
              <a:defRPr/>
            </a:pPr>
            <a:r>
              <a:rPr lang="en-US" altLang="en-US" kern="0" dirty="0">
                <a:solidFill>
                  <a:schemeClr val="accent6">
                    <a:lumMod val="50000"/>
                  </a:schemeClr>
                </a:solidFill>
                <a:latin typeface="Montserrat Light (Body)"/>
              </a:rPr>
              <a:t>Collaboration skills, trust-building &amp; organization  </a:t>
            </a:r>
          </a:p>
          <a:p>
            <a:pPr marL="257175" indent="-257175" defTabSz="685800">
              <a:spcBef>
                <a:spcPts val="800"/>
              </a:spcBef>
              <a:buSzPct val="70000"/>
              <a:buFont typeface="Wingdings" panose="05000000000000000000" pitchFamily="2" charset="2"/>
              <a:buChar char="q"/>
              <a:defRPr/>
            </a:pPr>
            <a:r>
              <a:rPr lang="en-US" altLang="en-US" kern="0" dirty="0">
                <a:solidFill>
                  <a:schemeClr val="accent6">
                    <a:lumMod val="50000"/>
                  </a:schemeClr>
                </a:solidFill>
                <a:latin typeface="Montserrat Light (Body)"/>
              </a:rPr>
              <a:t>Experience from recent projects  </a:t>
            </a:r>
          </a:p>
          <a:p>
            <a:pPr marL="257175" indent="-257175" defTabSz="685800">
              <a:spcBef>
                <a:spcPts val="800"/>
              </a:spcBef>
              <a:buSzPct val="70000"/>
              <a:buFont typeface="Wingdings" panose="05000000000000000000" pitchFamily="2" charset="2"/>
              <a:buChar char="q"/>
              <a:defRPr/>
            </a:pPr>
            <a:endParaRPr lang="en-US" altLang="en-US" kern="0" dirty="0">
              <a:solidFill>
                <a:prstClr val="black"/>
              </a:solidFill>
              <a:latin typeface="Montserrat Light (Body)"/>
            </a:endParaRPr>
          </a:p>
          <a:p>
            <a:pPr defTabSz="685800">
              <a:spcBef>
                <a:spcPts val="800"/>
              </a:spcBef>
              <a:buSzPct val="70000"/>
              <a:defRPr/>
            </a:pPr>
            <a:endParaRPr lang="en-US" altLang="en-US" sz="600" kern="0" dirty="0">
              <a:solidFill>
                <a:prstClr val="black"/>
              </a:solidFill>
              <a:latin typeface="Montserrat Light (Body)"/>
            </a:endParaRPr>
          </a:p>
        </p:txBody>
      </p:sp>
    </p:spTree>
    <p:extLst>
      <p:ext uri="{BB962C8B-B14F-4D97-AF65-F5344CB8AC3E}">
        <p14:creationId xmlns:p14="http://schemas.microsoft.com/office/powerpoint/2010/main" val="2038476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F390697-3B8D-407D-9305-4BB101E0E8FA}"/>
              </a:ext>
            </a:extLst>
          </p:cNvPr>
          <p:cNvSpPr/>
          <p:nvPr/>
        </p:nvSpPr>
        <p:spPr>
          <a:xfrm>
            <a:off x="9861755" y="4041060"/>
            <a:ext cx="2330245" cy="233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8C43C4E-2D50-482E-96FC-F61614E478C3}"/>
              </a:ext>
            </a:extLst>
          </p:cNvPr>
          <p:cNvSpPr>
            <a:spLocks noGrp="1"/>
          </p:cNvSpPr>
          <p:nvPr>
            <p:ph type="title"/>
          </p:nvPr>
        </p:nvSpPr>
        <p:spPr>
          <a:xfrm>
            <a:off x="669600" y="159856"/>
            <a:ext cx="11398574" cy="687600"/>
          </a:xfrm>
        </p:spPr>
        <p:txBody>
          <a:bodyPr>
            <a:noAutofit/>
          </a:bodyPr>
          <a:lstStyle/>
          <a:p>
            <a:r>
              <a:rPr lang="en-US" dirty="0"/>
              <a:t>Register       </a:t>
            </a:r>
          </a:p>
        </p:txBody>
      </p:sp>
      <p:sp>
        <p:nvSpPr>
          <p:cNvPr id="4" name="Date Placeholder 6">
            <a:extLst>
              <a:ext uri="{FF2B5EF4-FFF2-40B4-BE49-F238E27FC236}">
                <a16:creationId xmlns:a16="http://schemas.microsoft.com/office/drawing/2014/main" id="{0CB7CEAF-8DA0-401E-AE79-3EB0A8D8A261}"/>
              </a:ext>
            </a:extLst>
          </p:cNvPr>
          <p:cNvSpPr>
            <a:spLocks noGrp="1"/>
          </p:cNvSpPr>
          <p:nvPr>
            <p:ph type="dt" sz="half" idx="10"/>
          </p:nvPr>
        </p:nvSpPr>
        <p:spPr>
          <a:xfrm>
            <a:off x="8218426" y="6446838"/>
            <a:ext cx="2584850" cy="365125"/>
          </a:xfrm>
        </p:spPr>
        <p:txBody>
          <a:bodyPr/>
          <a:lstStyle/>
          <a:p>
            <a:fld id="{54F34191-5436-46E1-8AD0-C6B069168FC6}" type="datetime1">
              <a:rPr lang="fr-BE" smtClean="0"/>
              <a:t>25-05-22</a:t>
            </a:fld>
            <a:endParaRPr lang="en-US"/>
          </a:p>
        </p:txBody>
      </p:sp>
      <p:sp>
        <p:nvSpPr>
          <p:cNvPr id="6" name="Slide Number Placeholder 8">
            <a:extLst>
              <a:ext uri="{FF2B5EF4-FFF2-40B4-BE49-F238E27FC236}">
                <a16:creationId xmlns:a16="http://schemas.microsoft.com/office/drawing/2014/main" id="{0CDA0B71-2CBB-4BFB-89BD-B79DECFF2283}"/>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t>8</a:t>
            </a:fld>
            <a:endParaRPr lang="en-US"/>
          </a:p>
        </p:txBody>
      </p:sp>
      <p:sp>
        <p:nvSpPr>
          <p:cNvPr id="7" name="Rectangle 1">
            <a:extLst>
              <a:ext uri="{FF2B5EF4-FFF2-40B4-BE49-F238E27FC236}">
                <a16:creationId xmlns:a16="http://schemas.microsoft.com/office/drawing/2014/main" id="{FCD1AB4C-153A-2261-08B7-3E867514CFF2}"/>
              </a:ext>
            </a:extLst>
          </p:cNvPr>
          <p:cNvSpPr/>
          <p:nvPr/>
        </p:nvSpPr>
        <p:spPr>
          <a:xfrm>
            <a:off x="991479" y="1086396"/>
            <a:ext cx="9638182" cy="5360442"/>
          </a:xfrm>
          <a:prstGeom prst="rect">
            <a:avLst/>
          </a:prstGeom>
        </p:spPr>
        <p:txBody>
          <a:bodyPr wrap="square">
            <a:spAutoFit/>
          </a:bodyPr>
          <a:lstStyle/>
          <a:p>
            <a:pPr algn="just" defTabSz="685800">
              <a:lnSpc>
                <a:spcPts val="2700"/>
              </a:lnSpc>
              <a:spcBef>
                <a:spcPts val="800"/>
              </a:spcBef>
              <a:buSzPct val="70000"/>
              <a:defRPr/>
            </a:pPr>
            <a:r>
              <a:rPr lang="en-US" altLang="en-US" b="1" kern="0" dirty="0">
                <a:solidFill>
                  <a:schemeClr val="accent2">
                    <a:lumMod val="75000"/>
                  </a:schemeClr>
                </a:solidFill>
                <a:latin typeface="Montserrat Light (Body)"/>
              </a:rPr>
              <a:t>Date</a:t>
            </a:r>
            <a:r>
              <a:rPr lang="en-US" altLang="en-US" kern="0" dirty="0">
                <a:solidFill>
                  <a:schemeClr val="accent6">
                    <a:lumMod val="50000"/>
                  </a:schemeClr>
                </a:solidFill>
                <a:latin typeface="Montserrat Light (Body)"/>
              </a:rPr>
              <a:t> 			</a:t>
            </a:r>
            <a:r>
              <a:rPr lang="en-US" altLang="en-US" b="1" kern="0" dirty="0">
                <a:solidFill>
                  <a:schemeClr val="accent6">
                    <a:lumMod val="50000"/>
                  </a:schemeClr>
                </a:solidFill>
                <a:latin typeface="Montserrat Light (Body)"/>
              </a:rPr>
              <a:t>06 October 2022</a:t>
            </a:r>
          </a:p>
          <a:p>
            <a:pPr algn="just" defTabSz="685800">
              <a:spcBef>
                <a:spcPts val="800"/>
              </a:spcBef>
              <a:buSzPct val="70000"/>
              <a:defRPr/>
            </a:pPr>
            <a:endParaRPr lang="en-US" altLang="en-US" sz="1000" b="1" kern="0" dirty="0">
              <a:solidFill>
                <a:schemeClr val="accent6">
                  <a:lumMod val="50000"/>
                </a:schemeClr>
              </a:solidFill>
              <a:latin typeface="Montserrat Light (Body)"/>
            </a:endParaRPr>
          </a:p>
          <a:p>
            <a:pPr algn="just" defTabSz="685800">
              <a:lnSpc>
                <a:spcPts val="2700"/>
              </a:lnSpc>
              <a:spcBef>
                <a:spcPts val="800"/>
              </a:spcBef>
              <a:buSzPct val="70000"/>
              <a:defRPr/>
            </a:pPr>
            <a:r>
              <a:rPr lang="en-US" altLang="en-US" b="1" kern="0" dirty="0">
                <a:solidFill>
                  <a:schemeClr val="accent2">
                    <a:lumMod val="75000"/>
                  </a:schemeClr>
                </a:solidFill>
                <a:latin typeface="Montserrat Light (Body)"/>
              </a:rPr>
              <a:t>Location</a:t>
            </a:r>
            <a:r>
              <a:rPr lang="en-US" altLang="en-US" b="1" kern="0" dirty="0">
                <a:solidFill>
                  <a:schemeClr val="accent6">
                    <a:lumMod val="50000"/>
                  </a:schemeClr>
                </a:solidFill>
                <a:latin typeface="Montserrat Light (Body)"/>
              </a:rPr>
              <a:t> 		Brussels, Belgium </a:t>
            </a:r>
          </a:p>
          <a:p>
            <a:pPr algn="just" defTabSz="685800">
              <a:lnSpc>
                <a:spcPts val="2700"/>
              </a:lnSpc>
              <a:spcBef>
                <a:spcPts val="800"/>
              </a:spcBef>
              <a:buSzPct val="70000"/>
              <a:defRPr/>
            </a:pPr>
            <a:r>
              <a:rPr lang="en-US" altLang="en-US" b="1" kern="0" dirty="0">
                <a:solidFill>
                  <a:schemeClr val="accent6">
                    <a:lumMod val="50000"/>
                  </a:schemeClr>
                </a:solidFill>
                <a:latin typeface="Montserrat Light (Body)"/>
              </a:rPr>
              <a:t>			Conscience building</a:t>
            </a:r>
          </a:p>
          <a:p>
            <a:pPr algn="just" defTabSz="685800">
              <a:lnSpc>
                <a:spcPts val="2700"/>
              </a:lnSpc>
              <a:spcBef>
                <a:spcPts val="800"/>
              </a:spcBef>
              <a:buSzPct val="70000"/>
              <a:defRPr/>
            </a:pPr>
            <a:r>
              <a:rPr lang="en-US" altLang="en-US" b="1" kern="0" dirty="0">
                <a:solidFill>
                  <a:schemeClr val="accent6">
                    <a:lumMod val="50000"/>
                  </a:schemeClr>
                </a:solidFill>
                <a:latin typeface="Montserrat Light (Body)"/>
              </a:rPr>
              <a:t>			</a:t>
            </a:r>
            <a:r>
              <a:rPr lang="fr-FR" altLang="en-US" b="1" kern="0" dirty="0">
                <a:solidFill>
                  <a:schemeClr val="accent6">
                    <a:lumMod val="50000"/>
                  </a:schemeClr>
                </a:solidFill>
                <a:latin typeface="Montserrat Light (Body)"/>
              </a:rPr>
              <a:t>Boulevard Roi Albert II 15</a:t>
            </a:r>
            <a:endParaRPr lang="en-US" altLang="en-US" b="1" kern="0" dirty="0">
              <a:solidFill>
                <a:schemeClr val="accent6">
                  <a:lumMod val="50000"/>
                </a:schemeClr>
              </a:solidFill>
              <a:latin typeface="Montserrat Light (Body)"/>
            </a:endParaRPr>
          </a:p>
          <a:p>
            <a:pPr algn="just" defTabSz="685800">
              <a:spcBef>
                <a:spcPts val="800"/>
              </a:spcBef>
              <a:buSzPct val="70000"/>
              <a:defRPr/>
            </a:pPr>
            <a:endParaRPr lang="en-US" altLang="en-US" b="1" kern="0" dirty="0">
              <a:solidFill>
                <a:schemeClr val="accent6">
                  <a:lumMod val="50000"/>
                </a:schemeClr>
              </a:solidFill>
              <a:latin typeface="Montserrat Light (Body)"/>
            </a:endParaRPr>
          </a:p>
          <a:p>
            <a:pPr algn="just" defTabSz="685800">
              <a:lnSpc>
                <a:spcPts val="2700"/>
              </a:lnSpc>
              <a:spcBef>
                <a:spcPts val="800"/>
              </a:spcBef>
              <a:buSzPct val="70000"/>
              <a:defRPr/>
            </a:pPr>
            <a:r>
              <a:rPr lang="en-US" altLang="en-US" b="1" kern="0" dirty="0">
                <a:solidFill>
                  <a:schemeClr val="accent2">
                    <a:lumMod val="75000"/>
                  </a:schemeClr>
                </a:solidFill>
                <a:latin typeface="Montserrat Light (Body)"/>
              </a:rPr>
              <a:t>Price</a:t>
            </a:r>
            <a:r>
              <a:rPr lang="en-US" altLang="en-US" b="1" kern="0" dirty="0">
                <a:solidFill>
                  <a:schemeClr val="accent6">
                    <a:lumMod val="50000"/>
                  </a:schemeClr>
                </a:solidFill>
                <a:latin typeface="Montserrat Light (Body)"/>
              </a:rPr>
              <a:t> 			will be announced shortly</a:t>
            </a:r>
          </a:p>
          <a:p>
            <a:pPr algn="just" defTabSz="685800">
              <a:spcBef>
                <a:spcPts val="800"/>
              </a:spcBef>
              <a:buSzPct val="70000"/>
              <a:defRPr/>
            </a:pPr>
            <a:endParaRPr lang="en-US" altLang="en-US" sz="1000" b="1" kern="0" dirty="0">
              <a:solidFill>
                <a:schemeClr val="accent6">
                  <a:lumMod val="50000"/>
                </a:schemeClr>
              </a:solidFill>
              <a:latin typeface="Montserrat Light (Body)"/>
            </a:endParaRPr>
          </a:p>
          <a:p>
            <a:pPr algn="just" defTabSz="685800">
              <a:lnSpc>
                <a:spcPts val="2700"/>
              </a:lnSpc>
              <a:spcBef>
                <a:spcPts val="800"/>
              </a:spcBef>
              <a:buSzPct val="70000"/>
              <a:defRPr/>
            </a:pPr>
            <a:r>
              <a:rPr lang="en-US" altLang="en-US" b="1" kern="0" dirty="0">
                <a:solidFill>
                  <a:schemeClr val="accent2">
                    <a:lumMod val="75000"/>
                  </a:schemeClr>
                </a:solidFill>
                <a:latin typeface="Montserrat Light (Body)"/>
              </a:rPr>
              <a:t>Registration</a:t>
            </a:r>
            <a:r>
              <a:rPr lang="en-US" altLang="en-US" b="1" kern="0" dirty="0">
                <a:solidFill>
                  <a:schemeClr val="accent6">
                    <a:lumMod val="50000"/>
                  </a:schemeClr>
                </a:solidFill>
                <a:latin typeface="Montserrat Light (Body)"/>
              </a:rPr>
              <a:t>		coming soon </a:t>
            </a:r>
          </a:p>
          <a:p>
            <a:pPr algn="just" defTabSz="685800">
              <a:lnSpc>
                <a:spcPts val="2700"/>
              </a:lnSpc>
              <a:spcBef>
                <a:spcPts val="800"/>
              </a:spcBef>
              <a:buSzPct val="70000"/>
              <a:defRPr/>
            </a:pPr>
            <a:endParaRPr lang="en-US" altLang="en-US" b="1" kern="0" dirty="0">
              <a:solidFill>
                <a:schemeClr val="accent6">
                  <a:lumMod val="50000"/>
                </a:schemeClr>
              </a:solidFill>
              <a:latin typeface="Montserrat Light (Body)"/>
            </a:endParaRPr>
          </a:p>
          <a:p>
            <a:pPr algn="just" defTabSz="685800">
              <a:lnSpc>
                <a:spcPts val="2700"/>
              </a:lnSpc>
              <a:spcBef>
                <a:spcPts val="800"/>
              </a:spcBef>
              <a:buSzPct val="70000"/>
              <a:defRPr/>
            </a:pPr>
            <a:r>
              <a:rPr lang="en-US" altLang="en-US" b="1" kern="0" dirty="0">
                <a:solidFill>
                  <a:schemeClr val="accent6">
                    <a:lumMod val="50000"/>
                  </a:schemeClr>
                </a:solidFill>
                <a:latin typeface="Montserrat Light (Body)"/>
              </a:rPr>
              <a:t>So stay tuned for more information on the </a:t>
            </a:r>
            <a:r>
              <a:rPr lang="en-US" altLang="en-US" b="1" kern="0" dirty="0" err="1">
                <a:solidFill>
                  <a:schemeClr val="accent6">
                    <a:lumMod val="50000"/>
                  </a:schemeClr>
                </a:solidFill>
                <a:latin typeface="Montserrat Light (Body)"/>
              </a:rPr>
              <a:t>programme</a:t>
            </a:r>
            <a:r>
              <a:rPr lang="en-US" altLang="en-US" b="1" kern="0" dirty="0">
                <a:solidFill>
                  <a:schemeClr val="accent6">
                    <a:lumMod val="50000"/>
                  </a:schemeClr>
                </a:solidFill>
                <a:latin typeface="Montserrat Light (Body)"/>
              </a:rPr>
              <a:t> content and practicalities. You can also follow </a:t>
            </a:r>
            <a:r>
              <a:rPr lang="en-US" altLang="en-US" b="1" kern="0" dirty="0">
                <a:solidFill>
                  <a:schemeClr val="accent6">
                    <a:lumMod val="50000"/>
                  </a:schemeClr>
                </a:solidFill>
                <a:latin typeface="Montserrat Light (Body)"/>
                <a:hlinkClick r:id="rId3"/>
              </a:rPr>
              <a:t>our ECI LinkedIn group </a:t>
            </a:r>
            <a:r>
              <a:rPr lang="en-US" altLang="en-US" b="1" kern="0" dirty="0">
                <a:solidFill>
                  <a:schemeClr val="accent6">
                    <a:lumMod val="50000"/>
                  </a:schemeClr>
                </a:solidFill>
                <a:latin typeface="Montserrat Light (Body)"/>
              </a:rPr>
              <a:t>for news and updates. And be sure to mark your calendar for this conference!	 </a:t>
            </a:r>
            <a:endParaRPr lang="en-US" altLang="en-US" b="1" kern="0" dirty="0">
              <a:solidFill>
                <a:prstClr val="black"/>
              </a:solidFill>
              <a:latin typeface="Montserrat Light (Body)"/>
            </a:endParaRPr>
          </a:p>
          <a:p>
            <a:pPr defTabSz="685800">
              <a:spcBef>
                <a:spcPts val="800"/>
              </a:spcBef>
              <a:buSzPct val="70000"/>
              <a:defRPr/>
            </a:pPr>
            <a:endParaRPr lang="en-US" altLang="en-US" sz="600" kern="0" dirty="0">
              <a:solidFill>
                <a:prstClr val="black"/>
              </a:solidFill>
              <a:latin typeface="Montserrat Light (Body)"/>
            </a:endParaRPr>
          </a:p>
        </p:txBody>
      </p:sp>
      <p:sp>
        <p:nvSpPr>
          <p:cNvPr id="11" name="Titre 1">
            <a:extLst>
              <a:ext uri="{FF2B5EF4-FFF2-40B4-BE49-F238E27FC236}">
                <a16:creationId xmlns:a16="http://schemas.microsoft.com/office/drawing/2014/main" id="{0FF6B5D7-0103-F9A3-8B37-7D22CB5F2FF7}"/>
              </a:ext>
            </a:extLst>
          </p:cNvPr>
          <p:cNvSpPr txBox="1">
            <a:spLocks/>
          </p:cNvSpPr>
          <p:nvPr/>
        </p:nvSpPr>
        <p:spPr>
          <a:xfrm>
            <a:off x="7601143" y="3171738"/>
            <a:ext cx="3216012" cy="596918"/>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i="0" kern="1200" spc="-50" baseline="0">
                <a:solidFill>
                  <a:schemeClr val="accent1"/>
                </a:solidFill>
                <a:latin typeface="+mj-lt"/>
                <a:ea typeface="+mj-ea"/>
                <a:cs typeface="+mj-cs"/>
              </a:defRPr>
            </a:lvl1pPr>
          </a:lstStyle>
          <a:p>
            <a:r>
              <a:rPr lang="en-US" sz="2800" dirty="0"/>
              <a:t>Contact       </a:t>
            </a:r>
          </a:p>
        </p:txBody>
      </p:sp>
      <p:pic>
        <p:nvPicPr>
          <p:cNvPr id="12" name="Afbeelding 11">
            <a:extLst>
              <a:ext uri="{FF2B5EF4-FFF2-40B4-BE49-F238E27FC236}">
                <a16:creationId xmlns:a16="http://schemas.microsoft.com/office/drawing/2014/main" id="{F257B68B-BF48-F6ED-C905-30099C5CD8C7}"/>
              </a:ext>
            </a:extLst>
          </p:cNvPr>
          <p:cNvPicPr>
            <a:picLocks noChangeAspect="1"/>
          </p:cNvPicPr>
          <p:nvPr/>
        </p:nvPicPr>
        <p:blipFill>
          <a:blip r:embed="rId4"/>
          <a:stretch>
            <a:fillRect/>
          </a:stretch>
        </p:blipFill>
        <p:spPr>
          <a:xfrm>
            <a:off x="7608817" y="3632337"/>
            <a:ext cx="1057492" cy="1246637"/>
          </a:xfrm>
          <a:prstGeom prst="rect">
            <a:avLst/>
          </a:prstGeom>
        </p:spPr>
      </p:pic>
      <p:sp>
        <p:nvSpPr>
          <p:cNvPr id="13" name="Rectangle 1">
            <a:extLst>
              <a:ext uri="{FF2B5EF4-FFF2-40B4-BE49-F238E27FC236}">
                <a16:creationId xmlns:a16="http://schemas.microsoft.com/office/drawing/2014/main" id="{A6F4DE9B-BC4E-201D-2B26-D5A3764F75DC}"/>
              </a:ext>
            </a:extLst>
          </p:cNvPr>
          <p:cNvSpPr/>
          <p:nvPr/>
        </p:nvSpPr>
        <p:spPr>
          <a:xfrm>
            <a:off x="8753761" y="3690083"/>
            <a:ext cx="3314413" cy="1131143"/>
          </a:xfrm>
          <a:prstGeom prst="rect">
            <a:avLst/>
          </a:prstGeom>
        </p:spPr>
        <p:txBody>
          <a:bodyPr wrap="square">
            <a:spAutoFit/>
          </a:bodyPr>
          <a:lstStyle/>
          <a:p>
            <a:pPr algn="just" defTabSz="685800">
              <a:spcBef>
                <a:spcPts val="800"/>
              </a:spcBef>
              <a:buSzPct val="70000"/>
              <a:defRPr/>
            </a:pPr>
            <a:r>
              <a:rPr lang="en-US" altLang="en-US" b="1" kern="0" dirty="0">
                <a:solidFill>
                  <a:schemeClr val="accent2">
                    <a:lumMod val="75000"/>
                  </a:schemeClr>
                </a:solidFill>
                <a:latin typeface="Montserrat Light (Body)"/>
              </a:rPr>
              <a:t>Kenneth Willems </a:t>
            </a:r>
            <a:r>
              <a:rPr lang="en-US" altLang="en-US" kern="0" dirty="0">
                <a:solidFill>
                  <a:schemeClr val="accent6">
                    <a:lumMod val="50000"/>
                  </a:schemeClr>
                </a:solidFill>
                <a:latin typeface="Montserrat Light (Body)"/>
              </a:rPr>
              <a:t> 	</a:t>
            </a:r>
            <a:endParaRPr lang="en-US" altLang="en-US" sz="500" kern="0" dirty="0">
              <a:solidFill>
                <a:schemeClr val="accent6">
                  <a:lumMod val="50000"/>
                </a:schemeClr>
              </a:solidFill>
              <a:latin typeface="Montserrat Light (Body)"/>
            </a:endParaRPr>
          </a:p>
          <a:p>
            <a:pPr algn="just" defTabSz="685800">
              <a:spcBef>
                <a:spcPts val="800"/>
              </a:spcBef>
              <a:buSzPct val="70000"/>
              <a:defRPr/>
            </a:pPr>
            <a:r>
              <a:rPr lang="en-US" altLang="en-US" sz="1500" b="1" kern="0" dirty="0">
                <a:solidFill>
                  <a:schemeClr val="accent6">
                    <a:lumMod val="50000"/>
                  </a:schemeClr>
                </a:solidFill>
                <a:latin typeface="Montserrat Light (Body)"/>
              </a:rPr>
              <a:t>Kenneth.willems@vuentica.com</a:t>
            </a:r>
          </a:p>
          <a:p>
            <a:pPr algn="just" defTabSz="685800">
              <a:lnSpc>
                <a:spcPts val="2700"/>
              </a:lnSpc>
              <a:spcBef>
                <a:spcPts val="800"/>
              </a:spcBef>
              <a:buSzPct val="70000"/>
              <a:defRPr/>
            </a:pPr>
            <a:r>
              <a:rPr lang="en-US" altLang="en-US" sz="1500" b="1" kern="0" dirty="0">
                <a:solidFill>
                  <a:schemeClr val="accent6">
                    <a:lumMod val="50000"/>
                  </a:schemeClr>
                </a:solidFill>
                <a:latin typeface="Montserrat Light (Body)"/>
              </a:rPr>
              <a:t>+32 476.96.19.14</a:t>
            </a:r>
          </a:p>
        </p:txBody>
      </p:sp>
    </p:spTree>
    <p:extLst>
      <p:ext uri="{BB962C8B-B14F-4D97-AF65-F5344CB8AC3E}">
        <p14:creationId xmlns:p14="http://schemas.microsoft.com/office/powerpoint/2010/main" val="2059362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7">
            <a:extLst>
              <a:ext uri="{FF2B5EF4-FFF2-40B4-BE49-F238E27FC236}">
                <a16:creationId xmlns:a16="http://schemas.microsoft.com/office/drawing/2014/main" id="{7259DDAF-838D-4EB0-8C0D-449D89870FDD}"/>
              </a:ext>
            </a:extLst>
          </p:cNvPr>
          <p:cNvSpPr>
            <a:spLocks noGrp="1"/>
          </p:cNvSpPr>
          <p:nvPr>
            <p:ph type="ftr" sz="quarter" idx="11"/>
          </p:nvPr>
        </p:nvSpPr>
        <p:spPr>
          <a:xfrm>
            <a:off x="1097279" y="6446838"/>
            <a:ext cx="6818262" cy="365125"/>
          </a:xfrm>
        </p:spPr>
        <p:txBody>
          <a:bodyPr/>
          <a:lstStyle/>
          <a:p>
            <a:r>
              <a:rPr lang="en-US"/>
              <a:t>www.vuentica.com </a:t>
            </a:r>
          </a:p>
        </p:txBody>
      </p:sp>
      <p:sp>
        <p:nvSpPr>
          <p:cNvPr id="4" name="Slide Number Placeholder 8">
            <a:extLst>
              <a:ext uri="{FF2B5EF4-FFF2-40B4-BE49-F238E27FC236}">
                <a16:creationId xmlns:a16="http://schemas.microsoft.com/office/drawing/2014/main" id="{881C3041-2AF5-496B-977C-03AC89182740}"/>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t>9</a:t>
            </a:fld>
            <a:endParaRPr lang="en-US"/>
          </a:p>
        </p:txBody>
      </p:sp>
      <p:sp>
        <p:nvSpPr>
          <p:cNvPr id="7" name="Titre 1">
            <a:extLst>
              <a:ext uri="{FF2B5EF4-FFF2-40B4-BE49-F238E27FC236}">
                <a16:creationId xmlns:a16="http://schemas.microsoft.com/office/drawing/2014/main" id="{B5057076-D0D5-469F-BF59-304B73E63395}"/>
              </a:ext>
            </a:extLst>
          </p:cNvPr>
          <p:cNvSpPr txBox="1">
            <a:spLocks/>
          </p:cNvSpPr>
          <p:nvPr/>
        </p:nvSpPr>
        <p:spPr>
          <a:xfrm>
            <a:off x="535021" y="2326201"/>
            <a:ext cx="11656979" cy="687600"/>
          </a:xfrm>
          <a:prstGeom prst="rect">
            <a:avLst/>
          </a:prstGeom>
        </p:spPr>
        <p:txBody>
          <a:bodyPr/>
          <a:lstStyle>
            <a:lvl1pPr algn="l" defTabSz="914400" rtl="0" eaLnBrk="1" latinLnBrk="0" hangingPunct="1">
              <a:lnSpc>
                <a:spcPct val="80000"/>
              </a:lnSpc>
              <a:spcBef>
                <a:spcPct val="0"/>
              </a:spcBef>
              <a:buNone/>
              <a:defRPr sz="4400" i="0" kern="1200" spc="-50" baseline="0">
                <a:solidFill>
                  <a:schemeClr val="accent1"/>
                </a:solidFill>
                <a:latin typeface="+mj-lt"/>
                <a:ea typeface="+mj-ea"/>
                <a:cs typeface="+mj-cs"/>
              </a:defRPr>
            </a:lvl1pPr>
          </a:lstStyle>
          <a:p>
            <a:pPr algn="ctr"/>
            <a:r>
              <a:rPr lang="en-US" sz="4600" dirty="0"/>
              <a:t>Further Information </a:t>
            </a:r>
          </a:p>
        </p:txBody>
      </p:sp>
      <p:sp>
        <p:nvSpPr>
          <p:cNvPr id="10" name="Date Placeholder 6">
            <a:extLst>
              <a:ext uri="{FF2B5EF4-FFF2-40B4-BE49-F238E27FC236}">
                <a16:creationId xmlns:a16="http://schemas.microsoft.com/office/drawing/2014/main" id="{11987B94-A7E5-4B07-B3C3-8CFF64EF8D5B}"/>
              </a:ext>
            </a:extLst>
          </p:cNvPr>
          <p:cNvSpPr>
            <a:spLocks noGrp="1"/>
          </p:cNvSpPr>
          <p:nvPr>
            <p:ph type="dt" sz="half" idx="10"/>
          </p:nvPr>
        </p:nvSpPr>
        <p:spPr>
          <a:xfrm>
            <a:off x="8218426" y="6446838"/>
            <a:ext cx="2584850" cy="365125"/>
          </a:xfrm>
        </p:spPr>
        <p:txBody>
          <a:bodyPr/>
          <a:lstStyle/>
          <a:p>
            <a:fld id="{1740AD5E-F66B-41DE-A194-17AE0398B57D}" type="datetime1">
              <a:rPr lang="fr-BE" smtClean="0"/>
              <a:t>25-05-22</a:t>
            </a:fld>
            <a:endParaRPr lang="en-US"/>
          </a:p>
        </p:txBody>
      </p:sp>
    </p:spTree>
    <p:extLst>
      <p:ext uri="{BB962C8B-B14F-4D97-AF65-F5344CB8AC3E}">
        <p14:creationId xmlns:p14="http://schemas.microsoft.com/office/powerpoint/2010/main" val="1493015511"/>
      </p:ext>
    </p:extLst>
  </p:cSld>
  <p:clrMapOvr>
    <a:masterClrMapping/>
  </p:clrMapOvr>
</p:sld>
</file>

<file path=ppt/theme/theme1.xml><?xml version="1.0" encoding="utf-8"?>
<a:theme xmlns:a="http://schemas.openxmlformats.org/drawingml/2006/main" name="RetrospectVTI">
  <a:themeElements>
    <a:clrScheme name="Personnalisé 6">
      <a:dk1>
        <a:srgbClr val="11161A"/>
      </a:dk1>
      <a:lt1>
        <a:sysClr val="window" lastClr="FFFFFF"/>
      </a:lt1>
      <a:dk2>
        <a:srgbClr val="267466"/>
      </a:dk2>
      <a:lt2>
        <a:srgbClr val="D9E0E6"/>
      </a:lt2>
      <a:accent1>
        <a:srgbClr val="267466"/>
      </a:accent1>
      <a:accent2>
        <a:srgbClr val="8CD6C0"/>
      </a:accent2>
      <a:accent3>
        <a:srgbClr val="B2E3D5"/>
      </a:accent3>
      <a:accent4>
        <a:srgbClr val="267466"/>
      </a:accent4>
      <a:accent5>
        <a:srgbClr val="A3CEED"/>
      </a:accent5>
      <a:accent6>
        <a:srgbClr val="76CDEE"/>
      </a:accent6>
      <a:hlink>
        <a:srgbClr val="1482AB"/>
      </a:hlink>
      <a:folHlink>
        <a:srgbClr val="267466"/>
      </a:folHlink>
    </a:clrScheme>
    <a:fontScheme name="Personnalisé 2">
      <a:majorFont>
        <a:latin typeface="Montserrat Medium"/>
        <a:ea typeface=""/>
        <a:cs typeface=""/>
      </a:majorFont>
      <a:minorFont>
        <a:latin typeface="Montserrat Light"/>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Vuentica-presentation-.potx" id="{5BD4284C-E8AE-4FF3-AB81-F993835FACF1}" vid="{1200FEE8-98FA-4547-98E1-E5D203D40DE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1ad8183-4414-4dda-87b2-5bd41a8247ee" xsi:nil="true"/>
    <lcf76f155ced4ddcb4097134ff3c332f xmlns="55153b6e-73ab-4c88-aa31-305fa2fb293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EA36976C32F74EA5A191EB5245E07B" ma:contentTypeVersion="16" ma:contentTypeDescription="Create a new document." ma:contentTypeScope="" ma:versionID="a3dbfa528ed9407413ddcdf9b716efc2">
  <xsd:schema xmlns:xsd="http://www.w3.org/2001/XMLSchema" xmlns:xs="http://www.w3.org/2001/XMLSchema" xmlns:p="http://schemas.microsoft.com/office/2006/metadata/properties" xmlns:ns2="55153b6e-73ab-4c88-aa31-305fa2fb2935" xmlns:ns3="b1ad8183-4414-4dda-87b2-5bd41a8247ee" targetNamespace="http://schemas.microsoft.com/office/2006/metadata/properties" ma:root="true" ma:fieldsID="4f577d395a4a79e1a7fce168c8197424" ns2:_="" ns3:_="">
    <xsd:import namespace="55153b6e-73ab-4c88-aa31-305fa2fb2935"/>
    <xsd:import namespace="b1ad8183-4414-4dda-87b2-5bd41a8247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53b6e-73ab-4c88-aa31-305fa2fb29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60327d-4dea-4017-b45f-6fb848aafe5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1ad8183-4414-4dda-87b2-5bd41a8247e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063eba4-0a2d-46bb-ada3-01afe45c2a7c}" ma:internalName="TaxCatchAll" ma:showField="CatchAllData" ma:web="b1ad8183-4414-4dda-87b2-5bd41a8247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7D3F66-7E86-48F5-A7CA-FAC8521226F5}">
  <ds:schemaRefs>
    <ds:schemaRef ds:uri="http://schemas.microsoft.com/sharepoint/v3/contenttype/forms"/>
  </ds:schemaRefs>
</ds:datastoreItem>
</file>

<file path=customXml/itemProps2.xml><?xml version="1.0" encoding="utf-8"?>
<ds:datastoreItem xmlns:ds="http://schemas.openxmlformats.org/officeDocument/2006/customXml" ds:itemID="{4C80CE8B-8C65-4975-869A-27BA364AB544}">
  <ds:schemaRefs>
    <ds:schemaRef ds:uri="b1ad8183-4414-4dda-87b2-5bd41a8247ee"/>
    <ds:schemaRef ds:uri="http://schemas.microsoft.com/office/infopath/2007/PartnerControls"/>
    <ds:schemaRef ds:uri="http://purl.org/dc/terms/"/>
    <ds:schemaRef ds:uri="http://schemas.microsoft.com/office/2006/documentManagement/types"/>
    <ds:schemaRef ds:uri="55153b6e-73ab-4c88-aa31-305fa2fb2935"/>
    <ds:schemaRef ds:uri="http://purl.org/dc/dcmitype/"/>
    <ds:schemaRef ds:uri="http://schemas.microsoft.com/office/2006/metadata/propertie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FBAC8008-874A-4DEB-B25E-3E7FE8F65F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53b6e-73ab-4c88-aa31-305fa2fb2935"/>
    <ds:schemaRef ds:uri="b1ad8183-4414-4dda-87b2-5bd41a8247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Vuentica-presentation-</Template>
  <TotalTime>3</TotalTime>
  <Words>1576</Words>
  <Application>Microsoft Office PowerPoint</Application>
  <PresentationFormat>Breedbeeld</PresentationFormat>
  <Paragraphs>196</Paragraphs>
  <Slides>11</Slides>
  <Notes>10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11</vt:i4>
      </vt:variant>
    </vt:vector>
  </HeadingPairs>
  <TitlesOfParts>
    <vt:vector size="19" baseType="lpstr">
      <vt:lpstr>Arial</vt:lpstr>
      <vt:lpstr>Calibri</vt:lpstr>
      <vt:lpstr>Century Gothic</vt:lpstr>
      <vt:lpstr>Montserrat Light</vt:lpstr>
      <vt:lpstr>Montserrat Light (Body)</vt:lpstr>
      <vt:lpstr>Montserrat Medium</vt:lpstr>
      <vt:lpstr>Wingdings</vt:lpstr>
      <vt:lpstr>RetrospectVTI</vt:lpstr>
      <vt:lpstr>ECI Conference – Brussels – 06/OCT/22</vt:lpstr>
      <vt:lpstr>Introduction     </vt:lpstr>
      <vt:lpstr>What     </vt:lpstr>
      <vt:lpstr>For whom      </vt:lpstr>
      <vt:lpstr>Networking is key!       </vt:lpstr>
      <vt:lpstr>Speakers       </vt:lpstr>
      <vt:lpstr>Programme       </vt:lpstr>
      <vt:lpstr>Register       </vt:lpstr>
      <vt:lpstr>PowerPoint-presentatie</vt:lpstr>
      <vt:lpstr>Draft Program (not yet for publication) </vt:lpstr>
      <vt:lpstr>Optional: Visuals from WG194 &amp; Venue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 Framework at Goodman Europe</dc:title>
  <dc:creator>Kenneth Willems</dc:creator>
  <cp:lastModifiedBy>Herbert Smitz</cp:lastModifiedBy>
  <cp:revision>10</cp:revision>
  <cp:lastPrinted>2022-01-21T17:32:04Z</cp:lastPrinted>
  <dcterms:created xsi:type="dcterms:W3CDTF">2020-10-02T13:01:39Z</dcterms:created>
  <dcterms:modified xsi:type="dcterms:W3CDTF">2022-05-25T09:07:02Z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0x010100DDEA36976C32F74EA5A191EB5245E07B</vt:lpwstr>
  </property>
  <property fmtid="{D5CDD505-2E9C-101B-9397-08002B2CF9AE}" pid="3" name="MediaServiceImageTags">
    <vt:lpwstr/>
  </property>
</Properties>
</file>